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modernComment_14D_A36047B3.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62_3C13C796.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65_31A1E100.xml" ContentType="application/vnd.ms-powerpoint.comments+xml"/>
  <Override PartName="/ppt/comments/modernComment_15B_70DF9ADD.xml" ContentType="application/vnd.ms-powerpoint.comments+xml"/>
  <Override PartName="/ppt/comments/modernComment_161_12A1CD38.xml" ContentType="application/vnd.ms-powerpoint.comments+xml"/>
  <Override PartName="/ppt/comments/modernComment_160_5F8FB4CE.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5D_593E282F.xml" ContentType="application/vnd.ms-powerpoint.comments+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345" r:id="rId5"/>
    <p:sldId id="333" r:id="rId6"/>
    <p:sldId id="346" r:id="rId7"/>
    <p:sldId id="354" r:id="rId8"/>
    <p:sldId id="355" r:id="rId9"/>
    <p:sldId id="360" r:id="rId10"/>
    <p:sldId id="356" r:id="rId11"/>
    <p:sldId id="357" r:id="rId12"/>
    <p:sldId id="361" r:id="rId13"/>
    <p:sldId id="364" r:id="rId14"/>
    <p:sldId id="347" r:id="rId15"/>
    <p:sldId id="353" r:id="rId16"/>
    <p:sldId id="352" r:id="rId17"/>
    <p:sldId id="348" r:id="rId18"/>
    <p:sldId id="359" r:id="rId19"/>
    <p:sldId id="362" r:id="rId20"/>
    <p:sldId id="363" r:id="rId21"/>
    <p:sldId id="349" r:id="rId22"/>
    <p:sldId id="350"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2D6208-A11F-2FE4-E329-74C042E09BD3}" name="Stricklen, Brian D CTR USARMY DEVCOM GVSC (USA)" initials="S(" userId="S::brian.d.stricklen.ctr@army.mil::500842e5-2dfb-43b9-b4c3-a5647dcaac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7B7"/>
    <a:srgbClr val="4866B7"/>
    <a:srgbClr val="703FA0"/>
    <a:srgbClr val="AD2B2A"/>
    <a:srgbClr val="03BAFD"/>
    <a:srgbClr val="41B65D"/>
    <a:srgbClr val="9E814A"/>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491F97-62A2-402F-BC1B-88B27DCB5F65}" v="426" dt="2026-08-04T16:37:53.7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5" d="100"/>
          <a:sy n="25" d="100"/>
        </p:scale>
        <p:origin x="917" y="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comments/modernComment_14D_A36047B3.xml><?xml version="1.0" encoding="utf-8"?>
<p188:cmLst xmlns:a="http://schemas.openxmlformats.org/drawingml/2006/main" xmlns:r="http://schemas.openxmlformats.org/officeDocument/2006/relationships" xmlns:p188="http://schemas.microsoft.com/office/powerpoint/2018/8/main">
  <p188:cm id="{56D9E503-742B-48DF-B5D9-B03D3F66C683}" authorId="{022D6208-A11F-2FE4-E329-74C042E09BD3}" created="2026-07-08T20:13:28.093">
    <ac:txMkLst xmlns:ac="http://schemas.microsoft.com/office/drawing/2013/main/command">
      <pc:docMk xmlns:pc="http://schemas.microsoft.com/office/powerpoint/2013/main/command"/>
      <pc:sldMk xmlns:pc="http://schemas.microsoft.com/office/powerpoint/2013/main/command" cId="2740996019" sldId="333"/>
      <ac:spMk id="2" creationId="{770BA921-152C-40AE-B100-054527BC45BB}"/>
      <ac:txMk cp="158" len="118">
        <ac:context len="278" hash="483934326"/>
      </ac:txMk>
    </ac:txMkLst>
    <p188:pos x="121920" y="5527040"/>
    <p188:txBody>
      <a:bodyPr/>
      <a:lstStyle/>
      <a:p>
        <a:r>
          <a:rPr lang="en-US"/>
          <a:t>problem-space trade space is too many "space". Recommend something like:
OneSAF includes data collection systems that enable comprehensive trade space analysis across complex problem domains.</a:t>
        </a:r>
      </a:p>
    </p188:txBody>
  </p188:cm>
  <p188:cm id="{5C387E06-433B-4F52-B296-3587A6AE5663}" authorId="{022D6208-A11F-2FE4-E329-74C042E09BD3}" created="2026-07-08T20:18:23.896">
    <ac:txMkLst xmlns:ac="http://schemas.microsoft.com/office/drawing/2013/main/command">
      <pc:docMk xmlns:pc="http://schemas.microsoft.com/office/powerpoint/2013/main/command"/>
      <pc:sldMk xmlns:pc="http://schemas.microsoft.com/office/powerpoint/2013/main/command" cId="2740996019" sldId="333"/>
      <ac:spMk id="6" creationId="{4613C92E-3ED3-4F69-9707-3EA59E4E3044}"/>
      <ac:txMk cp="0">
        <ac:context len="197" hash="3229733135"/>
      </ac:txMk>
    </ac:txMkLst>
    <p188:pos x="2255520" y="2621280"/>
    <p188:txBody>
      <a:bodyPr/>
      <a:lstStyle/>
      <a:p>
        <a:r>
          <a:rPr lang="en-US"/>
          <a:t>the "further improve" seems like we're saying that OneSAF is deficient. Maybe try something like: To maximize the utility of OneSAF's robust simulation capabilities, our work introduces a system that rapidly translates large-scale vehicle configurations into functional OneSAF models</a:t>
        </a:r>
      </a:p>
    </p188:txBody>
  </p188:cm>
</p188:cmLst>
</file>

<file path=ppt/comments/modernComment_15B_70DF9ADD.xml><?xml version="1.0" encoding="utf-8"?>
<p188:cmLst xmlns:a="http://schemas.openxmlformats.org/drawingml/2006/main" xmlns:r="http://schemas.openxmlformats.org/officeDocument/2006/relationships" xmlns:p188="http://schemas.microsoft.com/office/powerpoint/2018/8/main">
  <p188:cm id="{1D8207D9-7E59-46A4-BBD3-01EDB967415A}" authorId="{022D6208-A11F-2FE4-E329-74C042E09BD3}" created="2026-07-08T20:34:01.947">
    <ac:txMkLst xmlns:ac="http://schemas.microsoft.com/office/drawing/2013/main/command">
      <pc:docMk xmlns:pc="http://schemas.microsoft.com/office/powerpoint/2013/main/command"/>
      <pc:sldMk xmlns:pc="http://schemas.microsoft.com/office/powerpoint/2013/main/command" cId="1893702365" sldId="347"/>
      <ac:spMk id="2" creationId="{079376DF-BBB5-66A7-1FD3-505929758B5D}"/>
      <ac:txMk cp="34">
        <ac:context len="498" hash="1103417796"/>
      </ac:txMk>
    </ac:txMkLst>
    <p188:pos x="13350240" y="447040"/>
    <p188:txBody>
      <a:bodyPr/>
      <a:lstStyle/>
      <a:p>
        <a:r>
          <a:rPr lang="en-US"/>
          <a:t>too much "experiment", can probably delete</a:t>
        </a:r>
      </a:p>
    </p188:txBody>
  </p188:cm>
  <p188:cm id="{FB3E4D6A-6847-49F7-93A8-D14CBCF616CC}" authorId="{022D6208-A11F-2FE4-E329-74C042E09BD3}" created="2026-07-08T20:35:01.448">
    <ac:txMkLst xmlns:ac="http://schemas.microsoft.com/office/drawing/2013/main/command">
      <pc:docMk xmlns:pc="http://schemas.microsoft.com/office/powerpoint/2013/main/command"/>
      <pc:sldMk xmlns:pc="http://schemas.microsoft.com/office/powerpoint/2013/main/command" cId="1893702365" sldId="347"/>
      <ac:spMk id="2" creationId="{079376DF-BBB5-66A7-1FD3-505929758B5D}"/>
      <ac:txMk cp="379" len="12">
        <ac:context len="498" hash="1103417796"/>
      </ac:txMk>
    </ac:txMkLst>
    <p188:pos x="8696960" y="8432800"/>
    <p188:txBody>
      <a:bodyPr/>
      <a:lstStyle/>
      <a:p>
        <a:r>
          <a:rPr lang="en-US"/>
          <a:t>repeated 100 times?</a:t>
        </a:r>
      </a:p>
    </p188:txBody>
  </p188:cm>
</p188:cmLst>
</file>

<file path=ppt/comments/modernComment_15D_593E282F.xml><?xml version="1.0" encoding="utf-8"?>
<p188:cmLst xmlns:a="http://schemas.openxmlformats.org/drawingml/2006/main" xmlns:r="http://schemas.openxmlformats.org/officeDocument/2006/relationships" xmlns:p188="http://schemas.microsoft.com/office/powerpoint/2018/8/main">
  <p188:cm id="{DFC2BA99-B1E4-4F89-8B94-5FE099049CE4}" authorId="{022D6208-A11F-2FE4-E329-74C042E09BD3}" created="2026-07-08T20:40:46.206">
    <ac:txMkLst xmlns:ac="http://schemas.microsoft.com/office/drawing/2013/main/command">
      <pc:docMk xmlns:pc="http://schemas.microsoft.com/office/powerpoint/2013/main/command"/>
      <pc:sldMk xmlns:pc="http://schemas.microsoft.com/office/powerpoint/2013/main/command" cId="1497245743" sldId="349"/>
      <ac:spMk id="2" creationId="{77F4EEA1-0219-7172-4293-6B7BB77AD319}"/>
      <ac:txMk cp="431" len="1">
        <ac:context len="433" hash="433814923"/>
      </ac:txMk>
    </ac:txMkLst>
    <p188:pos x="2153920" y="6969760"/>
    <p188:txBody>
      <a:bodyPr/>
      <a:lstStyle/>
      <a:p>
        <a:r>
          <a:rPr lang="en-US"/>
          <a:t>probably don't need this. Used "also" earlier.</a:t>
        </a:r>
      </a:p>
    </p188:txBody>
  </p188:cm>
  <p188:cm id="{E54B05A6-5EAD-4E0F-95B1-A326797E208F}" authorId="{022D6208-A11F-2FE4-E329-74C042E09BD3}" created="2026-07-08T20:43:23.600">
    <ac:txMkLst xmlns:ac="http://schemas.microsoft.com/office/drawing/2013/main/command">
      <pc:docMk xmlns:pc="http://schemas.microsoft.com/office/powerpoint/2013/main/command"/>
      <pc:sldMk xmlns:pc="http://schemas.microsoft.com/office/powerpoint/2013/main/command" cId="1497245743" sldId="349"/>
      <ac:spMk id="2" creationId="{77F4EEA1-0219-7172-4293-6B7BB77AD319}"/>
      <ac:txMk cp="135">
        <ac:context len="433" hash="433814923"/>
      </ac:txMk>
    </ac:txMkLst>
    <p188:pos x="17576800" y="4064000"/>
    <p188:txBody>
      <a:bodyPr/>
      <a:lstStyle/>
      <a:p>
        <a:r>
          <a:rPr lang="en-US"/>
          <a:t>This seems like it's a little wordy and not impactful as to the importance of using SVC in a workflow. "Integrating the SVC into the workflow streamlines OneSAF model generation, reducing transition times between experimental testing and simulation environments."</a:t>
        </a:r>
      </a:p>
    </p188:txBody>
  </p188:cm>
</p188:cmLst>
</file>

<file path=ppt/comments/modernComment_160_5F8FB4CE.xml><?xml version="1.0" encoding="utf-8"?>
<p188:cmLst xmlns:a="http://schemas.openxmlformats.org/drawingml/2006/main" xmlns:r="http://schemas.openxmlformats.org/officeDocument/2006/relationships" xmlns:p188="http://schemas.microsoft.com/office/powerpoint/2018/8/main">
  <p188:cm id="{497225E8-D0C5-4419-9DC3-9CE0D322AD1F}" authorId="{022D6208-A11F-2FE4-E329-74C042E09BD3}" created="2026-07-08T20:38:52">
    <ac:txMkLst xmlns:ac="http://schemas.microsoft.com/office/drawing/2013/main/command">
      <pc:docMk xmlns:pc="http://schemas.microsoft.com/office/powerpoint/2013/main/command"/>
      <pc:sldMk xmlns:pc="http://schemas.microsoft.com/office/powerpoint/2013/main/command" cId="1603253454" sldId="352"/>
      <ac:spMk id="2" creationId="{954E861B-9F39-BB89-E701-5A06AB042594}"/>
      <ac:txMk cp="123" len="176">
        <ac:context len="502" hash="1518126815"/>
      </ac:txMk>
    </ac:txMkLst>
    <p188:pos x="8717280" y="7721600"/>
    <p188:txBody>
      <a:bodyPr/>
      <a:lstStyle/>
      <a:p>
        <a:r>
          <a:rPr lang="en-US"/>
          <a:t>maybe play with the font sizes and spacing to give the vehicle attributes a little space to breathe</a:t>
        </a:r>
      </a:p>
    </p188:txBody>
  </p188:cm>
</p188:cmLst>
</file>

<file path=ppt/comments/modernComment_161_12A1CD38.xml><?xml version="1.0" encoding="utf-8"?>
<p188:cmLst xmlns:a="http://schemas.openxmlformats.org/drawingml/2006/main" xmlns:r="http://schemas.openxmlformats.org/officeDocument/2006/relationships" xmlns:p188="http://schemas.microsoft.com/office/powerpoint/2018/8/main">
  <p188:cm id="{C3481238-0CB9-4A12-9374-0E7075CC46D6}" authorId="{022D6208-A11F-2FE4-E329-74C042E09BD3}" created="2026-07-08T20:36:40.388">
    <ac:txMkLst xmlns:ac="http://schemas.microsoft.com/office/drawing/2013/main/command">
      <pc:docMk xmlns:pc="http://schemas.microsoft.com/office/powerpoint/2013/main/command"/>
      <pc:sldMk xmlns:pc="http://schemas.microsoft.com/office/powerpoint/2013/main/command" cId="312593720" sldId="353"/>
      <ac:spMk id="2" creationId="{7376C949-CA15-2B83-B6B9-07EB55883D86}"/>
      <ac:txMk cp="298" len="134">
        <ac:context len="435" hash="1019528016"/>
      </ac:txMk>
    </ac:txMkLst>
    <p188:pos x="13248640" y="6969760"/>
    <p188:txBody>
      <a:bodyPr/>
      <a:lstStyle/>
      <a:p>
        <a:r>
          <a:rPr lang="en-US"/>
          <a:t>The aggressor was given infinite ammunition, which allowed us to track the average time to kill for any position of the armor package.</a:t>
        </a:r>
      </a:p>
    </p188:txBody>
  </p188:cm>
</p188:cmLst>
</file>

<file path=ppt/comments/modernComment_162_3C13C796.xml><?xml version="1.0" encoding="utf-8"?>
<p188:cmLst xmlns:a="http://schemas.openxmlformats.org/drawingml/2006/main" xmlns:r="http://schemas.openxmlformats.org/officeDocument/2006/relationships" xmlns:p188="http://schemas.microsoft.com/office/powerpoint/2018/8/main">
  <p188:cm id="{FB631439-B2EC-4D84-AE7B-6B1DD2ED5C24}" authorId="{022D6208-A11F-2FE4-E329-74C042E09BD3}" created="2026-07-08T20:24:01.919">
    <ac:txMkLst xmlns:ac="http://schemas.microsoft.com/office/drawing/2013/main/command">
      <pc:docMk xmlns:pc="http://schemas.microsoft.com/office/powerpoint/2013/main/command"/>
      <pc:sldMk xmlns:pc="http://schemas.microsoft.com/office/powerpoint/2013/main/command" cId="1007929238" sldId="354"/>
      <ac:spMk id="2" creationId="{D4A55571-A3A4-F612-BD96-3C9FA9739669}"/>
      <ac:txMk cp="0" len="107">
        <ac:context len="558" hash="1946519875"/>
      </ac:txMk>
    </ac:txMkLst>
    <p188:pos x="18552160" y="1178560"/>
    <p188:txBody>
      <a:bodyPr/>
      <a:lstStyle/>
      <a:p>
        <a:r>
          <a:rPr lang="en-US"/>
          <a:t>I had to read this a couple times to make sure I understood it. Maybe try: To export a functional OneSAF model, the SVC must first calculate the required vulnerability data.</a:t>
        </a:r>
      </a:p>
    </p188:txBody>
  </p188:cm>
  <p188:cm id="{14644C1E-3FD9-4FB5-B9E0-6F5744913480}" authorId="{022D6208-A11F-2FE4-E329-74C042E09BD3}" created="2026-07-08T20:26:27.344">
    <ac:txMkLst xmlns:ac="http://schemas.microsoft.com/office/drawing/2013/main/command">
      <pc:docMk xmlns:pc="http://schemas.microsoft.com/office/powerpoint/2013/main/command"/>
      <pc:sldMk xmlns:pc="http://schemas.microsoft.com/office/powerpoint/2013/main/command" cId="1007929238" sldId="354"/>
      <ac:spMk id="2" creationId="{D4A55571-A3A4-F612-BD96-3C9FA9739669}"/>
      <ac:txMk cp="216" len="233">
        <ac:context len="558" hash="1946519875"/>
      </ac:txMk>
    </ac:txMkLst>
    <p188:pos x="1889760" y="6258560"/>
    <p188:txBody>
      <a:bodyPr/>
      <a:lstStyle/>
      <a:p>
        <a:r>
          <a:rPr lang="en-US"/>
          <a:t>This translation resulted in a direct fire model that calculates expected penetration depth. The model evaluates weapon-armor combinations while accounting for shot variability and the angle of approach relative to the armor.</a:t>
        </a:r>
      </a:p>
    </p188:txBody>
  </p188:cm>
</p188:cmLst>
</file>

<file path=ppt/comments/modernComment_165_31A1E100.xml><?xml version="1.0" encoding="utf-8"?>
<p188:cmLst xmlns:a="http://schemas.openxmlformats.org/drawingml/2006/main" xmlns:r="http://schemas.openxmlformats.org/officeDocument/2006/relationships" xmlns:p188="http://schemas.microsoft.com/office/powerpoint/2018/8/main">
  <p188:cm id="{5AC80E5A-2AA9-40CA-9A88-76A977E781FB}" authorId="{022D6208-A11F-2FE4-E329-74C042E09BD3}" created="2026-07-08T20:33:15.102">
    <ac:txMkLst xmlns:ac="http://schemas.microsoft.com/office/drawing/2013/main/command">
      <pc:docMk xmlns:pc="http://schemas.microsoft.com/office/powerpoint/2013/main/command"/>
      <pc:sldMk xmlns:pc="http://schemas.microsoft.com/office/powerpoint/2013/main/command" cId="832692480" sldId="357"/>
      <ac:spMk id="2" creationId="{FAF1AE8D-5668-A3E1-E173-2F9FDAD41124}"/>
      <ac:txMk cp="0" len="178">
        <ac:context len="181" hash="1190735289"/>
      </ac:txMk>
    </ac:txMkLst>
    <p188:pos x="3169920" y="9875520"/>
    <p188:txBody>
      <a:bodyPr/>
      <a:lstStyle/>
      <a:p>
        <a:r>
          <a:rPr lang="en-US"/>
          <a:t>This seems like a lot to look at. Maybe break it up a little with bullets? Reduce the text to make it more concise?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The Streamlined Vehicle Composer is a tool created to quickly compose and modify vehicles, and other OneSAF models, including weapons, munitions, and sensors.</a:t>
            </a:r>
            <a:endParaRPr lang="en-US"/>
          </a:p>
          <a:p>
            <a:endParaRPr lang="en-US">
              <a:latin typeface="Calibri"/>
              <a:ea typeface="Calibri"/>
              <a:cs typeface="Calibri"/>
            </a:endParaRPr>
          </a:p>
          <a:p>
            <a:r>
              <a:rPr lang="en-US">
                <a:latin typeface="Calibri"/>
                <a:ea typeface="Calibri"/>
                <a:cs typeface="Calibri"/>
              </a:rPr>
              <a:t> A tool developed to translate experimational data to OneSAF</a:t>
            </a:r>
          </a:p>
          <a:p>
            <a:endParaRPr lang="en-US">
              <a:latin typeface="Calibri"/>
              <a:ea typeface="Calibri"/>
              <a:cs typeface="Calibri"/>
            </a:endParaRPr>
          </a:p>
          <a:p>
            <a:r>
              <a:rPr lang="en-US">
                <a:latin typeface="Calibri"/>
                <a:ea typeface="Calibri"/>
                <a:cs typeface="Calibri"/>
              </a:rPr>
              <a:t>Translation of bulk datasets into functional OneSAF models, enabling the rapib construction and evalution of differing vehicle variants in a fraction of time of the baseline process</a:t>
            </a:r>
          </a:p>
        </p:txBody>
      </p:sp>
    </p:spTree>
    <p:extLst>
      <p:ext uri="{BB962C8B-B14F-4D97-AF65-F5344CB8AC3E}">
        <p14:creationId xmlns:p14="http://schemas.microsoft.com/office/powerpoint/2010/main" val="4114567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ea typeface="Calibri"/>
                <a:cs typeface="Calibri"/>
              </a:rPr>
              <a:t>Explain precisely what the concepts of prob. Of hit and prob. Of penetration. Explain what </a:t>
            </a:r>
            <a:r>
              <a:rPr lang="en-US" err="1">
                <a:latin typeface="Calibri"/>
                <a:ea typeface="Calibri"/>
                <a:cs typeface="Calibri"/>
              </a:rPr>
              <a:t>OneSAF</a:t>
            </a:r>
            <a:r>
              <a:rPr lang="en-US">
                <a:latin typeface="Calibri"/>
                <a:ea typeface="Calibri"/>
                <a:cs typeface="Calibri"/>
              </a:rPr>
              <a:t> does in a "vulnerability event"</a:t>
            </a:r>
          </a:p>
        </p:txBody>
      </p:sp>
    </p:spTree>
    <p:extLst>
      <p:ext uri="{BB962C8B-B14F-4D97-AF65-F5344CB8AC3E}">
        <p14:creationId xmlns:p14="http://schemas.microsoft.com/office/powerpoint/2010/main" val="3853214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FIX</a:t>
            </a:r>
          </a:p>
        </p:txBody>
      </p:sp>
    </p:spTree>
    <p:extLst>
      <p:ext uri="{BB962C8B-B14F-4D97-AF65-F5344CB8AC3E}">
        <p14:creationId xmlns:p14="http://schemas.microsoft.com/office/powerpoint/2010/main" val="144808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81A75-8A01-81CC-3AC2-6C1F61395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6C5CF-4BCC-7A9A-4591-7948F2B4ECD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2F65567-66DC-E293-BB7C-865B1F9DD942}"/>
              </a:ext>
            </a:extLst>
          </p:cNvPr>
          <p:cNvSpPr>
            <a:spLocks noGrp="1"/>
          </p:cNvSpPr>
          <p:nvPr>
            <p:ph type="body" idx="1"/>
          </p:nvPr>
        </p:nvSpPr>
        <p:spPr/>
        <p:txBody>
          <a:bodyPr/>
          <a:lstStyle/>
          <a:p>
            <a:r>
              <a:rPr lang="en-US"/>
              <a:t>FIX</a:t>
            </a:r>
          </a:p>
        </p:txBody>
      </p:sp>
    </p:spTree>
    <p:extLst>
      <p:ext uri="{BB962C8B-B14F-4D97-AF65-F5344CB8AC3E}">
        <p14:creationId xmlns:p14="http://schemas.microsoft.com/office/powerpoint/2010/main" val="724124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latin typeface="Calibri"/>
                <a:ea typeface="Calibri"/>
                <a:cs typeface="Calibri"/>
              </a:rPr>
              <a:t>Specify Target Thickness versus distance to target. Explain why it is a distribution</a:t>
            </a:r>
          </a:p>
        </p:txBody>
      </p:sp>
    </p:spTree>
    <p:extLst>
      <p:ext uri="{BB962C8B-B14F-4D97-AF65-F5344CB8AC3E}">
        <p14:creationId xmlns:p14="http://schemas.microsoft.com/office/powerpoint/2010/main" val="3596300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latin typeface="Calibri"/>
                <a:ea typeface="Calibri"/>
                <a:cs typeface="Calibri"/>
              </a:rPr>
              <a:t>Add Key</a:t>
            </a:r>
          </a:p>
        </p:txBody>
      </p:sp>
    </p:spTree>
    <p:extLst>
      <p:ext uri="{BB962C8B-B14F-4D97-AF65-F5344CB8AC3E}">
        <p14:creationId xmlns:p14="http://schemas.microsoft.com/office/powerpoint/2010/main" val="771181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solidFill>
                  <a:srgbClr val="000000"/>
                </a:solidFill>
                <a:latin typeface="Calibri"/>
                <a:ea typeface="Calibri"/>
                <a:cs typeface="Calibri"/>
              </a:rPr>
              <a:t>Explain Time to Kill, Connect it to the probabilities</a:t>
            </a:r>
          </a:p>
        </p:txBody>
      </p:sp>
    </p:spTree>
    <p:extLst>
      <p:ext uri="{BB962C8B-B14F-4D97-AF65-F5344CB8AC3E}">
        <p14:creationId xmlns:p14="http://schemas.microsoft.com/office/powerpoint/2010/main" val="1767635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Be precise that there is a discrete amount of time that must pass for a shot, hence why it tails off.</a:t>
            </a:r>
          </a:p>
        </p:txBody>
      </p:sp>
    </p:spTree>
    <p:extLst>
      <p:ext uri="{BB962C8B-B14F-4D97-AF65-F5344CB8AC3E}">
        <p14:creationId xmlns:p14="http://schemas.microsoft.com/office/powerpoint/2010/main" val="1232261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18452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673E3BBB-3395-68E7-3F6E-84B02AEB79DA}"/>
              </a:ext>
            </a:extLst>
          </p:cNvPr>
          <p:cNvSpPr>
            <a:spLocks noGrp="1"/>
          </p:cNvSpPr>
          <p:nvPr>
            <p:ph type="sldNum" sz="quarter" idx="4"/>
          </p:nvPr>
        </p:nvSpPr>
        <p:spPr>
          <a:xfrm>
            <a:off x="21113540" y="0"/>
            <a:ext cx="3270460" cy="558773"/>
          </a:xfrm>
          <a:prstGeom prst="rect">
            <a:avLst/>
          </a:prstGeom>
        </p:spPr>
        <p:txBody>
          <a:bodyPr vert="horz" lIns="91440" tIns="45720" rIns="91440" bIns="45720" rtlCol="0" anchor="ctr"/>
          <a:lstStyle>
            <a:lvl1pPr algn="r">
              <a:defRPr sz="2400" b="1">
                <a:solidFill>
                  <a:schemeClr val="tx1"/>
                </a:solidFill>
              </a:defRPr>
            </a:lvl1pPr>
          </a:lstStyle>
          <a:p>
            <a:fld id="{805B210C-388B-47E5-BBD3-DE389DC637BF}" type="slidenum">
              <a:rPr lang="en-US" smtClean="0"/>
              <a:pPr/>
              <a:t>‹#›</a:t>
            </a:fld>
            <a:endParaRPr lang="en-US" dirty="0"/>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hf hdr="0" ftr="0" dt="0"/>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8/10/relationships/comments" Target="../comments/modernComment_15B_70DF9ADD.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61_12A1CD3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60_5F8FB4CE.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microsoft.com/office/2018/10/relationships/comments" Target="../comments/modernComment_15D_593E282F.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4D_A36047B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62_3C13C796.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microsoft.com/office/2018/10/relationships/comments" Target="../comments/modernComment_165_31A1E100.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4E5832-C99B-B4EA-A604-425C75720F7C}"/>
              </a:ext>
            </a:extLst>
          </p:cNvPr>
          <p:cNvSpPr>
            <a:spLocks noGrp="1"/>
          </p:cNvSpPr>
          <p:nvPr>
            <p:ph type="body" sz="quarter" idx="10"/>
          </p:nvPr>
        </p:nvSpPr>
        <p:spPr>
          <a:xfrm>
            <a:off x="1981200" y="5126135"/>
            <a:ext cx="19594513" cy="6012917"/>
          </a:xfrm>
        </p:spPr>
        <p:txBody>
          <a:bodyPr/>
          <a:lstStyle/>
          <a:p>
            <a:r>
              <a:rPr lang="en-US"/>
              <a:t>Oleg </a:t>
            </a:r>
            <a:r>
              <a:rPr lang="en-US" err="1"/>
              <a:t>Sapunkov</a:t>
            </a:r>
            <a:r>
              <a:rPr lang="en-US"/>
              <a:t>, PhD</a:t>
            </a:r>
          </a:p>
          <a:p>
            <a:r>
              <a:rPr lang="en-US"/>
              <a:t>Bradshaw Roberts</a:t>
            </a:r>
          </a:p>
          <a:p>
            <a:r>
              <a:rPr lang="en-US"/>
              <a:t>Maxwell Jorgensen</a:t>
            </a:r>
          </a:p>
        </p:txBody>
      </p:sp>
      <p:sp>
        <p:nvSpPr>
          <p:cNvPr id="3" name="Text Placeholder 2">
            <a:extLst>
              <a:ext uri="{FF2B5EF4-FFF2-40B4-BE49-F238E27FC236}">
                <a16:creationId xmlns:a16="http://schemas.microsoft.com/office/drawing/2014/main" id="{B8F958D8-F5BC-62A7-3AE8-D74845B88BED}"/>
              </a:ext>
            </a:extLst>
          </p:cNvPr>
          <p:cNvSpPr>
            <a:spLocks noGrp="1"/>
          </p:cNvSpPr>
          <p:nvPr>
            <p:ph type="body" sz="quarter" idx="11"/>
          </p:nvPr>
        </p:nvSpPr>
        <p:spPr>
          <a:xfrm>
            <a:off x="1981200" y="1840219"/>
            <a:ext cx="19604183" cy="1857155"/>
          </a:xfrm>
        </p:spPr>
        <p:txBody>
          <a:bodyPr/>
          <a:lstStyle/>
          <a:p>
            <a:r>
              <a:rPr lang="en-US"/>
              <a:t>Streamlined Model Composition for OneSAF for Use in Rapid Trade Study Data Collection and Analysis</a:t>
            </a:r>
          </a:p>
        </p:txBody>
      </p:sp>
      <p:sp>
        <p:nvSpPr>
          <p:cNvPr id="4" name="Text Placeholder 1">
            <a:extLst>
              <a:ext uri="{FF2B5EF4-FFF2-40B4-BE49-F238E27FC236}">
                <a16:creationId xmlns:a16="http://schemas.microsoft.com/office/drawing/2014/main" id="{5FAB065E-FB75-C015-6D36-9165FECF0068}"/>
              </a:ext>
            </a:extLst>
          </p:cNvPr>
          <p:cNvSpPr txBox="1">
            <a:spLocks/>
          </p:cNvSpPr>
          <p:nvPr/>
        </p:nvSpPr>
        <p:spPr>
          <a:xfrm>
            <a:off x="452316" y="11139052"/>
            <a:ext cx="10665957" cy="736729"/>
          </a:xfrm>
          <a:prstGeom prst="rect">
            <a:avLst/>
          </a:prstGeom>
        </p:spPr>
        <p:txBody>
          <a:bodyPr lIns="0" tIns="0" rIns="0" bIns="0" anchor="t"/>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a:latin typeface="Arial" panose="020B0604020202020204" pitchFamily="34" charset="0"/>
                <a:cs typeface="Arial" panose="020B0604020202020204" pitchFamily="34" charset="0"/>
              </a:rPr>
              <a:t>DISTRIBUTION STATEMENT A. </a:t>
            </a:r>
          </a:p>
          <a:p>
            <a:r>
              <a:rPr lang="en-US" sz="2400">
                <a:latin typeface="Arial"/>
                <a:ea typeface="Roboto Light"/>
                <a:cs typeface="Arial"/>
              </a:rPr>
              <a:t>Approved for public release; distribution is unlimited. OPSEC #10930</a:t>
            </a:r>
          </a:p>
        </p:txBody>
      </p:sp>
    </p:spTree>
    <p:extLst>
      <p:ext uri="{BB962C8B-B14F-4D97-AF65-F5344CB8AC3E}">
        <p14:creationId xmlns:p14="http://schemas.microsoft.com/office/powerpoint/2010/main" val="228395839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D9481-FAAB-E20B-D148-A5DA728DF4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965D2E-BB8A-C9C0-DF2C-7E7A30C4F1DA}"/>
              </a:ext>
            </a:extLst>
          </p:cNvPr>
          <p:cNvSpPr>
            <a:spLocks noGrp="1"/>
          </p:cNvSpPr>
          <p:nvPr>
            <p:ph type="body" sz="quarter" idx="10"/>
          </p:nvPr>
        </p:nvSpPr>
        <p:spPr>
          <a:xfrm>
            <a:off x="1981201" y="2479920"/>
            <a:ext cx="21957792" cy="10024745"/>
          </a:xfrm>
        </p:spPr>
        <p:txBody>
          <a:bodyPr lIns="0" tIns="0" rIns="0" bIns="0" anchor="t"/>
          <a:lstStyle/>
          <a:p>
            <a:r>
              <a:rPr lang="en-US">
                <a:latin typeface="Arial"/>
                <a:ea typeface="Roboto Light"/>
                <a:cs typeface="Arial"/>
              </a:rPr>
              <a:t>The final resulting graph, in purple, shows the probability of penetration in relation to the angle of the target vehicle relative to the firing vehicle. </a:t>
            </a:r>
          </a:p>
          <a:p>
            <a:endParaRPr lang="en-US"/>
          </a:p>
        </p:txBody>
      </p:sp>
      <p:sp>
        <p:nvSpPr>
          <p:cNvPr id="3" name="Text Placeholder 2">
            <a:extLst>
              <a:ext uri="{FF2B5EF4-FFF2-40B4-BE49-F238E27FC236}">
                <a16:creationId xmlns:a16="http://schemas.microsoft.com/office/drawing/2014/main" id="{FCC9D41D-7571-250B-32E6-09F5E0EAD91A}"/>
              </a:ext>
            </a:extLst>
          </p:cNvPr>
          <p:cNvSpPr>
            <a:spLocks noGrp="1"/>
          </p:cNvSpPr>
          <p:nvPr>
            <p:ph type="body" sz="quarter" idx="11"/>
          </p:nvPr>
        </p:nvSpPr>
        <p:spPr/>
        <p:txBody>
          <a:bodyPr/>
          <a:lstStyle/>
          <a:p>
            <a:r>
              <a:rPr lang="en-US"/>
              <a:t>Direct Fire Model: Resulting Graphs</a:t>
            </a:r>
          </a:p>
        </p:txBody>
      </p:sp>
      <p:pic>
        <p:nvPicPr>
          <p:cNvPr id="7" name="Picture 6">
            <a:extLst>
              <a:ext uri="{FF2B5EF4-FFF2-40B4-BE49-F238E27FC236}">
                <a16:creationId xmlns:a16="http://schemas.microsoft.com/office/drawing/2014/main" id="{297887DE-68C5-4B1B-5AF4-F2A6DD5C23D2}"/>
              </a:ext>
            </a:extLst>
          </p:cNvPr>
          <p:cNvPicPr>
            <a:picLocks noChangeAspect="1"/>
          </p:cNvPicPr>
          <p:nvPr/>
        </p:nvPicPr>
        <p:blipFill>
          <a:blip r:embed="rId2"/>
          <a:stretch>
            <a:fillRect/>
          </a:stretch>
        </p:blipFill>
        <p:spPr>
          <a:xfrm>
            <a:off x="4684059" y="4038171"/>
            <a:ext cx="14955404" cy="8125760"/>
          </a:xfrm>
          <a:prstGeom prst="rect">
            <a:avLst/>
          </a:prstGeom>
        </p:spPr>
      </p:pic>
      <p:sp>
        <p:nvSpPr>
          <p:cNvPr id="8" name="TextBox 7">
            <a:extLst>
              <a:ext uri="{FF2B5EF4-FFF2-40B4-BE49-F238E27FC236}">
                <a16:creationId xmlns:a16="http://schemas.microsoft.com/office/drawing/2014/main" id="{522133D2-0893-A079-F529-D94ACCE57AEA}"/>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C1594CFF-997D-4EF0-AE0E-9280D65DCAA5}"/>
              </a:ext>
            </a:extLst>
          </p:cNvPr>
          <p:cNvSpPr>
            <a:spLocks noGrp="1"/>
          </p:cNvSpPr>
          <p:nvPr>
            <p:ph type="sldNum" sz="quarter" idx="4"/>
          </p:nvPr>
        </p:nvSpPr>
        <p:spPr/>
        <p:txBody>
          <a:bodyPr/>
          <a:lstStyle/>
          <a:p>
            <a:fld id="{805B210C-388B-47E5-BBD3-DE389DC637BF}" type="slidenum">
              <a:rPr lang="en-US" smtClean="0"/>
              <a:pPr/>
              <a:t>10</a:t>
            </a:fld>
            <a:endParaRPr lang="en-US" sz="2000" dirty="0"/>
          </a:p>
        </p:txBody>
      </p:sp>
    </p:spTree>
    <p:extLst>
      <p:ext uri="{BB962C8B-B14F-4D97-AF65-F5344CB8AC3E}">
        <p14:creationId xmlns:p14="http://schemas.microsoft.com/office/powerpoint/2010/main" val="40997163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9376DF-BBB5-66A7-1FD3-505929758B5D}"/>
              </a:ext>
            </a:extLst>
          </p:cNvPr>
          <p:cNvSpPr>
            <a:spLocks noGrp="1"/>
          </p:cNvSpPr>
          <p:nvPr>
            <p:ph type="body" sz="quarter" idx="10"/>
          </p:nvPr>
        </p:nvSpPr>
        <p:spPr/>
        <p:txBody>
          <a:bodyPr/>
          <a:lstStyle/>
          <a:p>
            <a:r>
              <a:rPr lang="en-US" dirty="0"/>
              <a:t>The Armor Experiment was a sample meant to demonstrate the trade study potential of OneSAF with the SVC used as the primary model composition backbone.</a:t>
            </a:r>
          </a:p>
          <a:p>
            <a:endParaRPr lang="en-US" dirty="0"/>
          </a:p>
          <a:p>
            <a:r>
              <a:rPr lang="en-US" dirty="0"/>
              <a:t>Six vehicles were modeled in the SVC:</a:t>
            </a:r>
          </a:p>
          <a:p>
            <a:r>
              <a:rPr lang="en-US" dirty="0"/>
              <a:t>	- 5 BLUFOR defenders with differing armor packages</a:t>
            </a:r>
          </a:p>
          <a:p>
            <a:r>
              <a:rPr lang="en-US" dirty="0"/>
              <a:t>	- An OPFOR aggressor</a:t>
            </a:r>
          </a:p>
          <a:p>
            <a:endParaRPr lang="en-US" dirty="0"/>
          </a:p>
          <a:p>
            <a:r>
              <a:rPr lang="en-US" dirty="0"/>
              <a:t>The aggressor would repeatedly fire upon the</a:t>
            </a:r>
          </a:p>
          <a:p>
            <a:r>
              <a:rPr lang="en-US" dirty="0"/>
              <a:t>defender until significant damage was sustained.</a:t>
            </a:r>
          </a:p>
          <a:p>
            <a:endParaRPr lang="en-US" dirty="0"/>
          </a:p>
          <a:p>
            <a:r>
              <a:rPr lang="en-US" dirty="0"/>
              <a:t>The test would be repeated 100 times per </a:t>
            </a:r>
          </a:p>
          <a:p>
            <a:r>
              <a:rPr lang="en-US" dirty="0"/>
              <a:t>configuration at 15° intervals around the defender </a:t>
            </a:r>
          </a:p>
          <a:p>
            <a:r>
              <a:rPr lang="en-US" dirty="0"/>
              <a:t>to test the front, side, and rear armor.</a:t>
            </a:r>
          </a:p>
          <a:p>
            <a:endParaRPr lang="en-US" dirty="0"/>
          </a:p>
          <a:p>
            <a:endParaRPr lang="en-US" dirty="0"/>
          </a:p>
        </p:txBody>
      </p:sp>
      <p:sp>
        <p:nvSpPr>
          <p:cNvPr id="3" name="Text Placeholder 2">
            <a:extLst>
              <a:ext uri="{FF2B5EF4-FFF2-40B4-BE49-F238E27FC236}">
                <a16:creationId xmlns:a16="http://schemas.microsoft.com/office/drawing/2014/main" id="{C1CAD504-3F27-281D-40AD-E780BE643B77}"/>
              </a:ext>
            </a:extLst>
          </p:cNvPr>
          <p:cNvSpPr>
            <a:spLocks noGrp="1"/>
          </p:cNvSpPr>
          <p:nvPr>
            <p:ph type="body" sz="quarter" idx="11"/>
          </p:nvPr>
        </p:nvSpPr>
        <p:spPr/>
        <p:txBody>
          <a:bodyPr/>
          <a:lstStyle/>
          <a:p>
            <a:r>
              <a:rPr lang="en-US"/>
              <a:t>Armor Experiment Design</a:t>
            </a:r>
          </a:p>
        </p:txBody>
      </p:sp>
      <p:pic>
        <p:nvPicPr>
          <p:cNvPr id="5" name="Picture 4">
            <a:extLst>
              <a:ext uri="{FF2B5EF4-FFF2-40B4-BE49-F238E27FC236}">
                <a16:creationId xmlns:a16="http://schemas.microsoft.com/office/drawing/2014/main" id="{449DC595-4C9F-7DE1-AEA3-FEB2478165F4}"/>
              </a:ext>
            </a:extLst>
          </p:cNvPr>
          <p:cNvPicPr>
            <a:picLocks noChangeAspect="1"/>
          </p:cNvPicPr>
          <p:nvPr/>
        </p:nvPicPr>
        <p:blipFill>
          <a:blip r:embed="rId3"/>
          <a:srcRect l="33659" t="37108" r="54498"/>
          <a:stretch>
            <a:fillRect/>
          </a:stretch>
        </p:blipFill>
        <p:spPr>
          <a:xfrm>
            <a:off x="17539962" y="4469934"/>
            <a:ext cx="2661303" cy="7579623"/>
          </a:xfrm>
          <a:prstGeom prst="rect">
            <a:avLst/>
          </a:prstGeom>
        </p:spPr>
      </p:pic>
      <p:pic>
        <p:nvPicPr>
          <p:cNvPr id="4" name="Picture 3">
            <a:extLst>
              <a:ext uri="{FF2B5EF4-FFF2-40B4-BE49-F238E27FC236}">
                <a16:creationId xmlns:a16="http://schemas.microsoft.com/office/drawing/2014/main" id="{0EC47D18-F277-1B8A-2AAD-A73B218C292A}"/>
              </a:ext>
            </a:extLst>
          </p:cNvPr>
          <p:cNvPicPr>
            <a:picLocks noChangeAspect="1"/>
          </p:cNvPicPr>
          <p:nvPr/>
        </p:nvPicPr>
        <p:blipFill>
          <a:blip r:embed="rId3"/>
          <a:srcRect l="87962" t="37108"/>
          <a:stretch>
            <a:fillRect/>
          </a:stretch>
        </p:blipFill>
        <p:spPr>
          <a:xfrm>
            <a:off x="20223163" y="4469932"/>
            <a:ext cx="2705099" cy="7579625"/>
          </a:xfrm>
          <a:prstGeom prst="rect">
            <a:avLst/>
          </a:prstGeom>
        </p:spPr>
      </p:pic>
      <p:cxnSp>
        <p:nvCxnSpPr>
          <p:cNvPr id="7" name="Straight Connector 6">
            <a:extLst>
              <a:ext uri="{FF2B5EF4-FFF2-40B4-BE49-F238E27FC236}">
                <a16:creationId xmlns:a16="http://schemas.microsoft.com/office/drawing/2014/main" id="{5CB180CF-8EFA-3292-9FC4-04D6EA37F479}"/>
              </a:ext>
            </a:extLst>
          </p:cNvPr>
          <p:cNvCxnSpPr>
            <a:cxnSpLocks/>
          </p:cNvCxnSpPr>
          <p:nvPr/>
        </p:nvCxnSpPr>
        <p:spPr>
          <a:xfrm flipV="1">
            <a:off x="20223163" y="4469932"/>
            <a:ext cx="0" cy="7579625"/>
          </a:xfrm>
          <a:prstGeom prst="line">
            <a:avLst/>
          </a:prstGeom>
          <a:noFill/>
          <a:ln w="762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10" name="Slide Number Placeholder 9">
            <a:extLst>
              <a:ext uri="{FF2B5EF4-FFF2-40B4-BE49-F238E27FC236}">
                <a16:creationId xmlns:a16="http://schemas.microsoft.com/office/drawing/2014/main" id="{F4A16CEC-EC89-E4A1-5629-B1BE8D538560}"/>
              </a:ext>
            </a:extLst>
          </p:cNvPr>
          <p:cNvSpPr>
            <a:spLocks noGrp="1"/>
          </p:cNvSpPr>
          <p:nvPr>
            <p:ph type="sldNum" sz="quarter" idx="4"/>
          </p:nvPr>
        </p:nvSpPr>
        <p:spPr/>
        <p:txBody>
          <a:bodyPr/>
          <a:lstStyle/>
          <a:p>
            <a:fld id="{805B210C-388B-47E5-BBD3-DE389DC637BF}" type="slidenum">
              <a:rPr lang="en-US" smtClean="0"/>
              <a:pPr/>
              <a:t>11</a:t>
            </a:fld>
            <a:endParaRPr lang="en-US" sz="2000" dirty="0"/>
          </a:p>
        </p:txBody>
      </p:sp>
    </p:spTree>
    <p:extLst>
      <p:ext uri="{BB962C8B-B14F-4D97-AF65-F5344CB8AC3E}">
        <p14:creationId xmlns:p14="http://schemas.microsoft.com/office/powerpoint/2010/main" val="1893702365"/>
      </p:ext>
    </p:extLst>
  </p:cSld>
  <p:clrMapOvr>
    <a:masterClrMapping/>
  </p:clrMapOvr>
  <p:transition spd="med"/>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76C949-CA15-2B83-B6B9-07EB55883D86}"/>
              </a:ext>
            </a:extLst>
          </p:cNvPr>
          <p:cNvSpPr>
            <a:spLocks noGrp="1"/>
          </p:cNvSpPr>
          <p:nvPr>
            <p:ph type="body" sz="quarter" idx="10"/>
          </p:nvPr>
        </p:nvSpPr>
        <p:spPr/>
        <p:txBody>
          <a:bodyPr lIns="0" tIns="0" rIns="0" bIns="0" anchor="t"/>
          <a:lstStyle/>
          <a:p>
            <a:r>
              <a:rPr lang="en-US" dirty="0"/>
              <a:t>The aggressor main gun:</a:t>
            </a:r>
          </a:p>
          <a:p>
            <a:pPr marL="685800" indent="-685800">
              <a:buFont typeface="Arial" panose="020B0604020202020204" pitchFamily="34" charset="0"/>
              <a:buChar char="•"/>
            </a:pPr>
            <a:r>
              <a:rPr lang="en-US" dirty="0">
                <a:latin typeface="Arial"/>
                <a:ea typeface="Roboto Light"/>
                <a:cs typeface="Arial"/>
              </a:rPr>
              <a:t>Fictious 125mm APFSDS main cannon</a:t>
            </a:r>
          </a:p>
          <a:p>
            <a:pPr marL="685800" indent="-685800">
              <a:buFont typeface="Arial" panose="020B0604020202020204" pitchFamily="34" charset="0"/>
              <a:buChar char="•"/>
            </a:pPr>
            <a:r>
              <a:rPr lang="en-US" dirty="0"/>
              <a:t>An expected muzzle velocity of 1800 m/s.</a:t>
            </a:r>
          </a:p>
          <a:p>
            <a:endParaRPr lang="en-US" dirty="0"/>
          </a:p>
          <a:p>
            <a:r>
              <a:rPr lang="en-US" dirty="0"/>
              <a:t>At 2 km, the expected penetration depth is 700 mm of RHA.</a:t>
            </a:r>
          </a:p>
          <a:p>
            <a:endParaRPr lang="en-US" dirty="0"/>
          </a:p>
          <a:p>
            <a:r>
              <a:rPr lang="en-US" dirty="0"/>
              <a:t>The aggressor’s directive:</a:t>
            </a:r>
          </a:p>
          <a:p>
            <a:pPr marL="685800" indent="-685800">
              <a:buFont typeface="Arial" panose="020B0604020202020204" pitchFamily="34" charset="0"/>
              <a:buChar char="•"/>
            </a:pPr>
            <a:r>
              <a:rPr lang="en-US" dirty="0"/>
              <a:t>Continue firing until the defender vehicle was destroyed </a:t>
            </a:r>
          </a:p>
          <a:p>
            <a:pPr marL="685800" indent="-685800">
              <a:buFont typeface="Arial" panose="020B0604020202020204" pitchFamily="34" charset="0"/>
              <a:buChar char="•"/>
            </a:pPr>
            <a:r>
              <a:rPr lang="en-US" dirty="0"/>
              <a:t>Or the simulation time limit of 1 hour was reached. </a:t>
            </a:r>
          </a:p>
          <a:p>
            <a:pPr marL="685800" indent="-685800">
              <a:buFont typeface="Arial" panose="020B0604020202020204" pitchFamily="34" charset="0"/>
              <a:buChar char="•"/>
            </a:pPr>
            <a:endParaRPr lang="en-US" dirty="0"/>
          </a:p>
          <a:p>
            <a:r>
              <a:rPr lang="en-US" dirty="0"/>
              <a:t>The aggressor was given infinite ammunition, which allowed us to track the average time to kill for any position of the armor package.</a:t>
            </a:r>
          </a:p>
          <a:p>
            <a:endParaRPr lang="en-US" dirty="0"/>
          </a:p>
          <a:p>
            <a:endParaRPr lang="en-US" dirty="0"/>
          </a:p>
        </p:txBody>
      </p:sp>
      <p:sp>
        <p:nvSpPr>
          <p:cNvPr id="3" name="Text Placeholder 2">
            <a:extLst>
              <a:ext uri="{FF2B5EF4-FFF2-40B4-BE49-F238E27FC236}">
                <a16:creationId xmlns:a16="http://schemas.microsoft.com/office/drawing/2014/main" id="{96A3C63E-9284-1FF0-73B8-9190D2E2C622}"/>
              </a:ext>
            </a:extLst>
          </p:cNvPr>
          <p:cNvSpPr>
            <a:spLocks noGrp="1"/>
          </p:cNvSpPr>
          <p:nvPr>
            <p:ph type="body" sz="quarter" idx="11"/>
          </p:nvPr>
        </p:nvSpPr>
        <p:spPr/>
        <p:txBody>
          <a:bodyPr/>
          <a:lstStyle/>
          <a:p>
            <a:r>
              <a:rPr lang="en-US"/>
              <a:t>Aggressor Weapon</a:t>
            </a:r>
          </a:p>
        </p:txBody>
      </p:sp>
      <p:pic>
        <p:nvPicPr>
          <p:cNvPr id="5" name="Picture 4">
            <a:extLst>
              <a:ext uri="{FF2B5EF4-FFF2-40B4-BE49-F238E27FC236}">
                <a16:creationId xmlns:a16="http://schemas.microsoft.com/office/drawing/2014/main" id="{4CE1B8F2-2AAB-AD47-C76C-BD623454C2CC}"/>
              </a:ext>
            </a:extLst>
          </p:cNvPr>
          <p:cNvPicPr>
            <a:picLocks noChangeAspect="1"/>
          </p:cNvPicPr>
          <p:nvPr/>
        </p:nvPicPr>
        <p:blipFill>
          <a:blip r:embed="rId3"/>
          <a:stretch>
            <a:fillRect/>
          </a:stretch>
        </p:blipFill>
        <p:spPr>
          <a:xfrm>
            <a:off x="20789153" y="5812841"/>
            <a:ext cx="3227294" cy="3338582"/>
          </a:xfrm>
          <a:prstGeom prst="rect">
            <a:avLst/>
          </a:prstGeom>
        </p:spPr>
      </p:pic>
      <p:sp>
        <p:nvSpPr>
          <p:cNvPr id="8" name="TextBox 7">
            <a:extLst>
              <a:ext uri="{FF2B5EF4-FFF2-40B4-BE49-F238E27FC236}">
                <a16:creationId xmlns:a16="http://schemas.microsoft.com/office/drawing/2014/main" id="{48170C63-7D83-7EB8-326F-BE7957AEC4F2}"/>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B48CE3E3-97B3-54C8-E2F7-998F0DB2552B}"/>
              </a:ext>
            </a:extLst>
          </p:cNvPr>
          <p:cNvSpPr>
            <a:spLocks noGrp="1"/>
          </p:cNvSpPr>
          <p:nvPr>
            <p:ph type="sldNum" sz="quarter" idx="4"/>
          </p:nvPr>
        </p:nvSpPr>
        <p:spPr/>
        <p:txBody>
          <a:bodyPr/>
          <a:lstStyle/>
          <a:p>
            <a:fld id="{805B210C-388B-47E5-BBD3-DE389DC637BF}" type="slidenum">
              <a:rPr lang="en-US" smtClean="0"/>
              <a:pPr/>
              <a:t>12</a:t>
            </a:fld>
            <a:endParaRPr lang="en-US" sz="2000" dirty="0"/>
          </a:p>
        </p:txBody>
      </p:sp>
    </p:spTree>
    <p:extLst>
      <p:ext uri="{BB962C8B-B14F-4D97-AF65-F5344CB8AC3E}">
        <p14:creationId xmlns:p14="http://schemas.microsoft.com/office/powerpoint/2010/main" val="312593720"/>
      </p:ext>
    </p:extLst>
  </p:cSld>
  <p:clrMapOvr>
    <a:masterClrMapping/>
  </p:clrMapOvr>
  <p:transition spd="med"/>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4E861B-9F39-BB89-E701-5A06AB042594}"/>
              </a:ext>
            </a:extLst>
          </p:cNvPr>
          <p:cNvSpPr>
            <a:spLocks noGrp="1"/>
          </p:cNvSpPr>
          <p:nvPr>
            <p:ph type="body" sz="quarter" idx="10"/>
          </p:nvPr>
        </p:nvSpPr>
        <p:spPr>
          <a:xfrm>
            <a:off x="1981200" y="1855787"/>
            <a:ext cx="19594513" cy="10004425"/>
          </a:xfrm>
        </p:spPr>
        <p:txBody>
          <a:bodyPr/>
          <a:lstStyle/>
          <a:p>
            <a:r>
              <a:rPr lang="en-US" sz="4000"/>
              <a:t>The 5 defender armor packages were constructed around the expected penetration depth of the aggressor vehicle’s main gun.</a:t>
            </a:r>
          </a:p>
          <a:p>
            <a:endParaRPr lang="en-US" sz="4000"/>
          </a:p>
          <a:p>
            <a:r>
              <a:rPr lang="en-US" sz="4000"/>
              <a:t>Vehicle 1:</a:t>
            </a:r>
          </a:p>
          <a:p>
            <a:r>
              <a:rPr lang="en-US" sz="4000"/>
              <a:t>	- 600 mm RHA front</a:t>
            </a:r>
          </a:p>
          <a:p>
            <a:r>
              <a:rPr lang="en-US" sz="4000"/>
              <a:t>	- 300 mm RHA side and rear</a:t>
            </a:r>
          </a:p>
          <a:p>
            <a:r>
              <a:rPr lang="en-US" sz="4000"/>
              <a:t>Vehicle 2:</a:t>
            </a:r>
          </a:p>
          <a:p>
            <a:r>
              <a:rPr lang="en-US" sz="4000"/>
              <a:t>	- 650 mm RHA front</a:t>
            </a:r>
          </a:p>
          <a:p>
            <a:r>
              <a:rPr lang="en-US" sz="4000"/>
              <a:t>	- 325 mm RHA side and rear</a:t>
            </a:r>
          </a:p>
          <a:p>
            <a:r>
              <a:rPr lang="en-US" sz="4000"/>
              <a:t>Vehicle 3:</a:t>
            </a:r>
          </a:p>
          <a:p>
            <a:r>
              <a:rPr lang="en-US" sz="4000"/>
              <a:t>	- 700 mm RHA front</a:t>
            </a:r>
          </a:p>
          <a:p>
            <a:r>
              <a:rPr lang="en-US" sz="4000"/>
              <a:t>	- 350 mm RHA side and rear</a:t>
            </a:r>
          </a:p>
          <a:p>
            <a:endParaRPr lang="en-US" sz="4000"/>
          </a:p>
          <a:p>
            <a:r>
              <a:rPr lang="en-US" sz="4000"/>
              <a:t>The OPFOR’s main gun had an expected penetration depth of 700 mm at 2 km. </a:t>
            </a:r>
          </a:p>
          <a:p>
            <a:r>
              <a:rPr lang="en-US" sz="4000"/>
              <a:t>Due to OneSAF’s built in variability, all 5 vehicles have at least an 8% chance of being penetrated through the front armor.</a:t>
            </a:r>
          </a:p>
          <a:p>
            <a:endParaRPr lang="en-US"/>
          </a:p>
        </p:txBody>
      </p:sp>
      <p:sp>
        <p:nvSpPr>
          <p:cNvPr id="3" name="Text Placeholder 2">
            <a:extLst>
              <a:ext uri="{FF2B5EF4-FFF2-40B4-BE49-F238E27FC236}">
                <a16:creationId xmlns:a16="http://schemas.microsoft.com/office/drawing/2014/main" id="{7A75C510-497B-60BE-8B33-0B9A7ABD7DDD}"/>
              </a:ext>
            </a:extLst>
          </p:cNvPr>
          <p:cNvSpPr>
            <a:spLocks noGrp="1"/>
          </p:cNvSpPr>
          <p:nvPr>
            <p:ph type="body" sz="quarter" idx="11"/>
          </p:nvPr>
        </p:nvSpPr>
        <p:spPr/>
        <p:txBody>
          <a:bodyPr/>
          <a:lstStyle/>
          <a:p>
            <a:r>
              <a:rPr lang="en-US"/>
              <a:t>Defender Armor Packages</a:t>
            </a:r>
          </a:p>
        </p:txBody>
      </p:sp>
      <p:sp>
        <p:nvSpPr>
          <p:cNvPr id="4" name="Text Placeholder 1">
            <a:extLst>
              <a:ext uri="{FF2B5EF4-FFF2-40B4-BE49-F238E27FC236}">
                <a16:creationId xmlns:a16="http://schemas.microsoft.com/office/drawing/2014/main" id="{0051D7B0-D703-DE37-7CC2-BB7E211D4012}"/>
              </a:ext>
            </a:extLst>
          </p:cNvPr>
          <p:cNvSpPr txBox="1">
            <a:spLocks/>
          </p:cNvSpPr>
          <p:nvPr/>
        </p:nvSpPr>
        <p:spPr>
          <a:xfrm>
            <a:off x="11851341" y="2232305"/>
            <a:ext cx="10020207" cy="10004425"/>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endParaRPr lang="en-US"/>
          </a:p>
          <a:p>
            <a:pPr hangingPunct="1"/>
            <a:endParaRPr lang="en-US"/>
          </a:p>
          <a:p>
            <a:pPr hangingPunct="1"/>
            <a:r>
              <a:rPr lang="en-US" sz="4000"/>
              <a:t>Vehicle 4:</a:t>
            </a:r>
          </a:p>
          <a:p>
            <a:pPr hangingPunct="1"/>
            <a:r>
              <a:rPr lang="en-US" sz="4000"/>
              <a:t>	- 750 mm RHA front</a:t>
            </a:r>
          </a:p>
          <a:p>
            <a:pPr hangingPunct="1"/>
            <a:r>
              <a:rPr lang="en-US" sz="4000"/>
              <a:t>	- 375 mm RHA side and rear</a:t>
            </a:r>
          </a:p>
          <a:p>
            <a:pPr hangingPunct="1"/>
            <a:r>
              <a:rPr lang="en-US" sz="4000"/>
              <a:t>Vehicle 5:</a:t>
            </a:r>
          </a:p>
          <a:p>
            <a:pPr hangingPunct="1"/>
            <a:r>
              <a:rPr lang="en-US" sz="4000"/>
              <a:t>	- 800 mm RHA front</a:t>
            </a:r>
          </a:p>
          <a:p>
            <a:pPr hangingPunct="1"/>
            <a:r>
              <a:rPr lang="en-US" sz="4000"/>
              <a:t>	- 400 mm RHA side and rear</a:t>
            </a:r>
          </a:p>
          <a:p>
            <a:pPr hangingPunct="1"/>
            <a:endParaRPr lang="en-US" sz="4000"/>
          </a:p>
          <a:p>
            <a:pPr hangingPunct="1"/>
            <a:endParaRPr lang="en-US" sz="4000"/>
          </a:p>
          <a:p>
            <a:pPr hangingPunct="1"/>
            <a:endParaRPr lang="en-US"/>
          </a:p>
        </p:txBody>
      </p:sp>
      <p:pic>
        <p:nvPicPr>
          <p:cNvPr id="6" name="Picture 5">
            <a:extLst>
              <a:ext uri="{FF2B5EF4-FFF2-40B4-BE49-F238E27FC236}">
                <a16:creationId xmlns:a16="http://schemas.microsoft.com/office/drawing/2014/main" id="{AB08FE0C-63D6-8BED-321B-70C1F9DF3E16}"/>
              </a:ext>
            </a:extLst>
          </p:cNvPr>
          <p:cNvPicPr>
            <a:picLocks noChangeAspect="1"/>
          </p:cNvPicPr>
          <p:nvPr/>
        </p:nvPicPr>
        <p:blipFill>
          <a:blip r:embed="rId3"/>
          <a:stretch>
            <a:fillRect/>
          </a:stretch>
        </p:blipFill>
        <p:spPr>
          <a:xfrm>
            <a:off x="20749159" y="2759673"/>
            <a:ext cx="3307282" cy="3428280"/>
          </a:xfrm>
          <a:prstGeom prst="rect">
            <a:avLst/>
          </a:prstGeom>
        </p:spPr>
      </p:pic>
      <p:sp>
        <p:nvSpPr>
          <p:cNvPr id="8" name="TextBox 6">
            <a:extLst>
              <a:ext uri="{FF2B5EF4-FFF2-40B4-BE49-F238E27FC236}">
                <a16:creationId xmlns:a16="http://schemas.microsoft.com/office/drawing/2014/main" id="{6889E3F4-ABA9-CC7A-9BD4-C48868E4AAE1}"/>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E71E764B-E368-EA07-DBBC-2D2FC0FF6BD3}"/>
              </a:ext>
            </a:extLst>
          </p:cNvPr>
          <p:cNvSpPr>
            <a:spLocks noGrp="1"/>
          </p:cNvSpPr>
          <p:nvPr>
            <p:ph type="sldNum" sz="quarter" idx="4"/>
          </p:nvPr>
        </p:nvSpPr>
        <p:spPr/>
        <p:txBody>
          <a:bodyPr/>
          <a:lstStyle/>
          <a:p>
            <a:fld id="{805B210C-388B-47E5-BBD3-DE389DC637BF}" type="slidenum">
              <a:rPr lang="en-US" smtClean="0"/>
              <a:pPr/>
              <a:t>13</a:t>
            </a:fld>
            <a:endParaRPr lang="en-US" sz="2000" dirty="0"/>
          </a:p>
        </p:txBody>
      </p:sp>
    </p:spTree>
    <p:extLst>
      <p:ext uri="{BB962C8B-B14F-4D97-AF65-F5344CB8AC3E}">
        <p14:creationId xmlns:p14="http://schemas.microsoft.com/office/powerpoint/2010/main" val="1603253454"/>
      </p:ext>
    </p:extLst>
  </p:cSld>
  <p:clrMapOvr>
    <a:masterClrMapping/>
  </p:clrMapOvr>
  <p:transition spd="med"/>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387279-C0AB-FB9C-2F4D-DFBF2E118290}"/>
              </a:ext>
            </a:extLst>
          </p:cNvPr>
          <p:cNvSpPr>
            <a:spLocks noGrp="1"/>
          </p:cNvSpPr>
          <p:nvPr>
            <p:ph type="body" sz="quarter" idx="10"/>
          </p:nvPr>
        </p:nvSpPr>
        <p:spPr>
          <a:xfrm>
            <a:off x="1981200" y="2479920"/>
            <a:ext cx="9678353" cy="10004425"/>
          </a:xfrm>
        </p:spPr>
        <p:txBody>
          <a:bodyPr lIns="0" tIns="0" rIns="0" bIns="0" anchor="t"/>
          <a:lstStyle/>
          <a:p>
            <a:r>
              <a:rPr lang="en-US" dirty="0">
                <a:latin typeface="Arial"/>
                <a:ea typeface="Roboto Light"/>
                <a:cs typeface="Arial"/>
              </a:rPr>
              <a:t>The primary measured variable was Time to Kill (i.e. Time to First Penetration).</a:t>
            </a:r>
            <a:br>
              <a:rPr lang="en-US" dirty="0"/>
            </a:br>
            <a:endParaRPr lang="en-US" dirty="0"/>
          </a:p>
          <a:p>
            <a:r>
              <a:rPr lang="en-US" dirty="0">
                <a:latin typeface="Arial"/>
                <a:ea typeface="Roboto Light"/>
                <a:cs typeface="Arial"/>
              </a:rPr>
              <a:t>The distribution of Time to Kill per vehicle package for the </a:t>
            </a:r>
          </a:p>
          <a:p>
            <a:r>
              <a:rPr lang="en-US" dirty="0"/>
              <a:t>angles 0 to 15 degrees shows that as the aggressor moves </a:t>
            </a:r>
          </a:p>
          <a:p>
            <a:r>
              <a:rPr lang="en-US" dirty="0"/>
              <a:t>to the side, the Time to Kill across all vehicles starts </a:t>
            </a:r>
          </a:p>
          <a:p>
            <a:r>
              <a:rPr lang="en-US" dirty="0">
                <a:latin typeface="Arial"/>
                <a:ea typeface="Roboto Light"/>
                <a:cs typeface="Arial"/>
              </a:rPr>
              <a:t>to converge.</a:t>
            </a:r>
          </a:p>
          <a:p>
            <a:endParaRPr lang="en-US" dirty="0"/>
          </a:p>
          <a:p>
            <a:endParaRPr lang="en-US" dirty="0"/>
          </a:p>
          <a:p>
            <a:endParaRPr lang="en-US" dirty="0"/>
          </a:p>
        </p:txBody>
      </p:sp>
      <p:sp>
        <p:nvSpPr>
          <p:cNvPr id="3" name="Text Placeholder 2">
            <a:extLst>
              <a:ext uri="{FF2B5EF4-FFF2-40B4-BE49-F238E27FC236}">
                <a16:creationId xmlns:a16="http://schemas.microsoft.com/office/drawing/2014/main" id="{64679739-DD29-6595-E22B-2B1044F95F3C}"/>
              </a:ext>
            </a:extLst>
          </p:cNvPr>
          <p:cNvSpPr>
            <a:spLocks noGrp="1"/>
          </p:cNvSpPr>
          <p:nvPr>
            <p:ph type="body" sz="quarter" idx="11"/>
          </p:nvPr>
        </p:nvSpPr>
        <p:spPr/>
        <p:txBody>
          <a:bodyPr/>
          <a:lstStyle/>
          <a:p>
            <a:r>
              <a:rPr lang="en-US"/>
              <a:t>Armor Experiment Results</a:t>
            </a:r>
          </a:p>
        </p:txBody>
      </p:sp>
      <p:pic>
        <p:nvPicPr>
          <p:cNvPr id="4" name="Picture 3">
            <a:extLst>
              <a:ext uri="{FF2B5EF4-FFF2-40B4-BE49-F238E27FC236}">
                <a16:creationId xmlns:a16="http://schemas.microsoft.com/office/drawing/2014/main" id="{0D8F3CF9-7F0C-24FA-033E-78E02F27BB9F}"/>
              </a:ext>
            </a:extLst>
          </p:cNvPr>
          <p:cNvPicPr>
            <a:picLocks noChangeAspect="1"/>
          </p:cNvPicPr>
          <p:nvPr/>
        </p:nvPicPr>
        <p:blipFill>
          <a:blip r:embed="rId3"/>
          <a:stretch>
            <a:fillRect/>
          </a:stretch>
        </p:blipFill>
        <p:spPr>
          <a:xfrm>
            <a:off x="13075767" y="1876927"/>
            <a:ext cx="8126624" cy="9983773"/>
          </a:xfrm>
          <a:prstGeom prst="rect">
            <a:avLst/>
          </a:prstGeom>
        </p:spPr>
      </p:pic>
      <p:sp>
        <p:nvSpPr>
          <p:cNvPr id="7" name="TextBox 6">
            <a:extLst>
              <a:ext uri="{FF2B5EF4-FFF2-40B4-BE49-F238E27FC236}">
                <a16:creationId xmlns:a16="http://schemas.microsoft.com/office/drawing/2014/main" id="{99460E53-DBEF-52F5-678A-12EE7FA7B504}"/>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E3A28BAB-EAB9-A8D8-70B1-497A7F51268C}"/>
              </a:ext>
            </a:extLst>
          </p:cNvPr>
          <p:cNvSpPr>
            <a:spLocks noGrp="1"/>
          </p:cNvSpPr>
          <p:nvPr>
            <p:ph type="sldNum" sz="quarter" idx="4"/>
          </p:nvPr>
        </p:nvSpPr>
        <p:spPr/>
        <p:txBody>
          <a:bodyPr/>
          <a:lstStyle/>
          <a:p>
            <a:fld id="{805B210C-388B-47E5-BBD3-DE389DC637BF}" type="slidenum">
              <a:rPr lang="en-US" smtClean="0"/>
              <a:pPr/>
              <a:t>14</a:t>
            </a:fld>
            <a:endParaRPr lang="en-US" sz="2000" dirty="0"/>
          </a:p>
        </p:txBody>
      </p:sp>
    </p:spTree>
    <p:extLst>
      <p:ext uri="{BB962C8B-B14F-4D97-AF65-F5344CB8AC3E}">
        <p14:creationId xmlns:p14="http://schemas.microsoft.com/office/powerpoint/2010/main" val="319563873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CEC95-05C8-61BF-A0C7-B260436DBD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4A9991-ADE5-177E-7904-231D7947E491}"/>
              </a:ext>
            </a:extLst>
          </p:cNvPr>
          <p:cNvSpPr>
            <a:spLocks noGrp="1"/>
          </p:cNvSpPr>
          <p:nvPr>
            <p:ph type="body" sz="quarter" idx="10"/>
          </p:nvPr>
        </p:nvSpPr>
        <p:spPr/>
        <p:txBody>
          <a:bodyPr lIns="0" tIns="0" rIns="0" bIns="0" anchor="t"/>
          <a:lstStyle/>
          <a:p>
            <a:r>
              <a:rPr lang="en-US">
                <a:latin typeface="Arial"/>
                <a:ea typeface="Roboto Light"/>
                <a:cs typeface="Arial"/>
              </a:rPr>
              <a:t>The probability calculated from the model has an inverted correlation with the Mean Time to Kill.</a:t>
            </a:r>
          </a:p>
          <a:p>
            <a:endParaRPr lang="en-US"/>
          </a:p>
          <a:p>
            <a:endParaRPr lang="en-US"/>
          </a:p>
          <a:p>
            <a:endParaRPr lang="en-US"/>
          </a:p>
        </p:txBody>
      </p:sp>
      <p:sp>
        <p:nvSpPr>
          <p:cNvPr id="3" name="Text Placeholder 2">
            <a:extLst>
              <a:ext uri="{FF2B5EF4-FFF2-40B4-BE49-F238E27FC236}">
                <a16:creationId xmlns:a16="http://schemas.microsoft.com/office/drawing/2014/main" id="{7D143EE0-13F5-8C0D-3D3E-71D92BE8F178}"/>
              </a:ext>
            </a:extLst>
          </p:cNvPr>
          <p:cNvSpPr>
            <a:spLocks noGrp="1"/>
          </p:cNvSpPr>
          <p:nvPr>
            <p:ph type="body" sz="quarter" idx="11"/>
          </p:nvPr>
        </p:nvSpPr>
        <p:spPr/>
        <p:txBody>
          <a:bodyPr/>
          <a:lstStyle/>
          <a:p>
            <a:r>
              <a:rPr lang="en-US"/>
              <a:t>Armor Experiment Results Continued</a:t>
            </a:r>
          </a:p>
        </p:txBody>
      </p:sp>
      <p:pic>
        <p:nvPicPr>
          <p:cNvPr id="6" name="Picture 5">
            <a:extLst>
              <a:ext uri="{FF2B5EF4-FFF2-40B4-BE49-F238E27FC236}">
                <a16:creationId xmlns:a16="http://schemas.microsoft.com/office/drawing/2014/main" id="{12B32CA2-4E30-D898-3B2F-E660B27AC907}"/>
              </a:ext>
            </a:extLst>
          </p:cNvPr>
          <p:cNvPicPr>
            <a:picLocks noChangeAspect="1"/>
          </p:cNvPicPr>
          <p:nvPr/>
        </p:nvPicPr>
        <p:blipFill>
          <a:blip r:embed="rId2"/>
          <a:stretch>
            <a:fillRect/>
          </a:stretch>
        </p:blipFill>
        <p:spPr>
          <a:xfrm>
            <a:off x="599753" y="4527218"/>
            <a:ext cx="10925159" cy="6661658"/>
          </a:xfrm>
          <a:prstGeom prst="rect">
            <a:avLst/>
          </a:prstGeom>
        </p:spPr>
      </p:pic>
      <p:pic>
        <p:nvPicPr>
          <p:cNvPr id="8" name="Picture 7">
            <a:extLst>
              <a:ext uri="{FF2B5EF4-FFF2-40B4-BE49-F238E27FC236}">
                <a16:creationId xmlns:a16="http://schemas.microsoft.com/office/drawing/2014/main" id="{5AE211D1-4868-C1BF-336E-34B065B637DA}"/>
              </a:ext>
            </a:extLst>
          </p:cNvPr>
          <p:cNvPicPr>
            <a:picLocks noChangeAspect="1"/>
          </p:cNvPicPr>
          <p:nvPr/>
        </p:nvPicPr>
        <p:blipFill>
          <a:blip r:embed="rId3"/>
          <a:stretch>
            <a:fillRect/>
          </a:stretch>
        </p:blipFill>
        <p:spPr>
          <a:xfrm>
            <a:off x="12297608" y="4686017"/>
            <a:ext cx="11798919" cy="6367561"/>
          </a:xfrm>
          <a:prstGeom prst="rect">
            <a:avLst/>
          </a:prstGeom>
        </p:spPr>
      </p:pic>
      <p:sp>
        <p:nvSpPr>
          <p:cNvPr id="7" name="TextBox 6">
            <a:extLst>
              <a:ext uri="{FF2B5EF4-FFF2-40B4-BE49-F238E27FC236}">
                <a16:creationId xmlns:a16="http://schemas.microsoft.com/office/drawing/2014/main" id="{B003C7D5-67E7-4C1A-93F2-2D3D92D8BF8A}"/>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543D6795-6AD3-4C34-857C-BAF9BE6FAEE0}"/>
              </a:ext>
            </a:extLst>
          </p:cNvPr>
          <p:cNvSpPr>
            <a:spLocks noGrp="1"/>
          </p:cNvSpPr>
          <p:nvPr>
            <p:ph type="sldNum" sz="quarter" idx="4"/>
          </p:nvPr>
        </p:nvSpPr>
        <p:spPr/>
        <p:txBody>
          <a:bodyPr/>
          <a:lstStyle/>
          <a:p>
            <a:fld id="{805B210C-388B-47E5-BBD3-DE389DC637BF}" type="slidenum">
              <a:rPr lang="en-US" smtClean="0"/>
              <a:pPr/>
              <a:t>15</a:t>
            </a:fld>
            <a:endParaRPr lang="en-US" sz="2000" dirty="0"/>
          </a:p>
        </p:txBody>
      </p:sp>
    </p:spTree>
    <p:extLst>
      <p:ext uri="{BB962C8B-B14F-4D97-AF65-F5344CB8AC3E}">
        <p14:creationId xmlns:p14="http://schemas.microsoft.com/office/powerpoint/2010/main" val="336907724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FD970-E3DA-A82D-4530-59AF78B49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61F179-23DD-6BB7-E858-7D9E788CC76D}"/>
              </a:ext>
            </a:extLst>
          </p:cNvPr>
          <p:cNvSpPr>
            <a:spLocks noGrp="1"/>
          </p:cNvSpPr>
          <p:nvPr>
            <p:ph type="body" sz="quarter" idx="10"/>
          </p:nvPr>
        </p:nvSpPr>
        <p:spPr>
          <a:xfrm>
            <a:off x="1981200" y="2439579"/>
            <a:ext cx="19594513" cy="10004425"/>
          </a:xfrm>
        </p:spPr>
        <p:txBody>
          <a:bodyPr lIns="0" tIns="0" rIns="0" bIns="0" anchor="t"/>
          <a:lstStyle/>
          <a:p>
            <a:r>
              <a:rPr lang="en-US">
                <a:latin typeface="Arial"/>
                <a:ea typeface="Roboto Light"/>
                <a:cs typeface="Arial"/>
              </a:rPr>
              <a:t>The spike at 15 degrees in the Time to Kill graphs correlates to the dip seen in the probability of penetration graph due to the effective thickness of the armor packages.</a:t>
            </a:r>
          </a:p>
          <a:p>
            <a:endParaRPr lang="en-US"/>
          </a:p>
          <a:p>
            <a:endParaRPr lang="en-US"/>
          </a:p>
        </p:txBody>
      </p:sp>
      <p:sp>
        <p:nvSpPr>
          <p:cNvPr id="3" name="Text Placeholder 2">
            <a:extLst>
              <a:ext uri="{FF2B5EF4-FFF2-40B4-BE49-F238E27FC236}">
                <a16:creationId xmlns:a16="http://schemas.microsoft.com/office/drawing/2014/main" id="{1AE5820A-F071-E3E1-C538-A25856E58F6E}"/>
              </a:ext>
            </a:extLst>
          </p:cNvPr>
          <p:cNvSpPr>
            <a:spLocks noGrp="1"/>
          </p:cNvSpPr>
          <p:nvPr>
            <p:ph type="body" sz="quarter" idx="11"/>
          </p:nvPr>
        </p:nvSpPr>
        <p:spPr/>
        <p:txBody>
          <a:bodyPr/>
          <a:lstStyle/>
          <a:p>
            <a:r>
              <a:rPr lang="en-US"/>
              <a:t>Armor Experiment Results Continued</a:t>
            </a:r>
          </a:p>
        </p:txBody>
      </p:sp>
      <p:pic>
        <p:nvPicPr>
          <p:cNvPr id="6" name="Picture 5">
            <a:extLst>
              <a:ext uri="{FF2B5EF4-FFF2-40B4-BE49-F238E27FC236}">
                <a16:creationId xmlns:a16="http://schemas.microsoft.com/office/drawing/2014/main" id="{6349302D-D4D1-9B54-74B5-44967755979B}"/>
              </a:ext>
            </a:extLst>
          </p:cNvPr>
          <p:cNvPicPr>
            <a:picLocks noChangeAspect="1"/>
          </p:cNvPicPr>
          <p:nvPr/>
        </p:nvPicPr>
        <p:blipFill>
          <a:blip r:embed="rId2"/>
          <a:stretch>
            <a:fillRect/>
          </a:stretch>
        </p:blipFill>
        <p:spPr>
          <a:xfrm>
            <a:off x="579582" y="4728924"/>
            <a:ext cx="10742279" cy="6600698"/>
          </a:xfrm>
          <a:prstGeom prst="rect">
            <a:avLst/>
          </a:prstGeom>
        </p:spPr>
      </p:pic>
      <p:pic>
        <p:nvPicPr>
          <p:cNvPr id="8" name="Picture 7">
            <a:extLst>
              <a:ext uri="{FF2B5EF4-FFF2-40B4-BE49-F238E27FC236}">
                <a16:creationId xmlns:a16="http://schemas.microsoft.com/office/drawing/2014/main" id="{F3B52225-498B-2003-3A4A-03DC56F5B76E}"/>
              </a:ext>
            </a:extLst>
          </p:cNvPr>
          <p:cNvPicPr>
            <a:picLocks noChangeAspect="1"/>
          </p:cNvPicPr>
          <p:nvPr/>
        </p:nvPicPr>
        <p:blipFill>
          <a:blip r:embed="rId3"/>
          <a:stretch>
            <a:fillRect/>
          </a:stretch>
        </p:blipFill>
        <p:spPr>
          <a:xfrm>
            <a:off x="11871336" y="4726358"/>
            <a:ext cx="12184999" cy="6611401"/>
          </a:xfrm>
          <a:prstGeom prst="rect">
            <a:avLst/>
          </a:prstGeom>
        </p:spPr>
      </p:pic>
      <p:sp>
        <p:nvSpPr>
          <p:cNvPr id="11" name="Arrow: Right 10">
            <a:extLst>
              <a:ext uri="{FF2B5EF4-FFF2-40B4-BE49-F238E27FC236}">
                <a16:creationId xmlns:a16="http://schemas.microsoft.com/office/drawing/2014/main" id="{1A8FB8B9-9B72-7D85-05EA-D5BB17205E39}"/>
              </a:ext>
            </a:extLst>
          </p:cNvPr>
          <p:cNvSpPr/>
          <p:nvPr/>
        </p:nvSpPr>
        <p:spPr>
          <a:xfrm rot="5400000">
            <a:off x="1903251" y="4944886"/>
            <a:ext cx="815848" cy="362712"/>
          </a:xfrm>
          <a:prstGeom prst="right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Arrow: Right 11">
            <a:extLst>
              <a:ext uri="{FF2B5EF4-FFF2-40B4-BE49-F238E27FC236}">
                <a16:creationId xmlns:a16="http://schemas.microsoft.com/office/drawing/2014/main" id="{8B5740F4-C5F0-09EE-E4C2-355F7FC974D5}"/>
              </a:ext>
            </a:extLst>
          </p:cNvPr>
          <p:cNvSpPr/>
          <p:nvPr/>
        </p:nvSpPr>
        <p:spPr>
          <a:xfrm rot="16200000">
            <a:off x="14127674" y="9363291"/>
            <a:ext cx="815848" cy="362712"/>
          </a:xfrm>
          <a:prstGeom prst="right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7" name="TextBox 6">
            <a:extLst>
              <a:ext uri="{FF2B5EF4-FFF2-40B4-BE49-F238E27FC236}">
                <a16:creationId xmlns:a16="http://schemas.microsoft.com/office/drawing/2014/main" id="{CFEB0D73-D18F-69B7-92CA-8424E2E093CC}"/>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FAD83F3F-408A-86F1-1FFA-1B015D3AB160}"/>
              </a:ext>
            </a:extLst>
          </p:cNvPr>
          <p:cNvSpPr>
            <a:spLocks noGrp="1"/>
          </p:cNvSpPr>
          <p:nvPr>
            <p:ph type="sldNum" sz="quarter" idx="4"/>
          </p:nvPr>
        </p:nvSpPr>
        <p:spPr/>
        <p:txBody>
          <a:bodyPr/>
          <a:lstStyle/>
          <a:p>
            <a:fld id="{805B210C-388B-47E5-BBD3-DE389DC637BF}" type="slidenum">
              <a:rPr lang="en-US" smtClean="0"/>
              <a:pPr/>
              <a:t>16</a:t>
            </a:fld>
            <a:endParaRPr lang="en-US" sz="2000" dirty="0"/>
          </a:p>
        </p:txBody>
      </p:sp>
    </p:spTree>
    <p:extLst>
      <p:ext uri="{BB962C8B-B14F-4D97-AF65-F5344CB8AC3E}">
        <p14:creationId xmlns:p14="http://schemas.microsoft.com/office/powerpoint/2010/main" val="9613362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23E2-0A9B-45ED-0F84-32AB7E2558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41D270-B9E6-634D-13AF-E956829C2217}"/>
              </a:ext>
            </a:extLst>
          </p:cNvPr>
          <p:cNvSpPr>
            <a:spLocks noGrp="1"/>
          </p:cNvSpPr>
          <p:nvPr>
            <p:ph type="body" sz="quarter" idx="10"/>
          </p:nvPr>
        </p:nvSpPr>
        <p:spPr/>
        <p:txBody>
          <a:bodyPr lIns="0" tIns="0" rIns="0" bIns="0" anchor="t"/>
          <a:lstStyle/>
          <a:p>
            <a:r>
              <a:rPr lang="en-US">
                <a:latin typeface="Arial"/>
                <a:ea typeface="Roboto Light"/>
                <a:cs typeface="Arial"/>
              </a:rPr>
              <a:t>After the 45-degree angle, all 5 vehicle configurations had effectively the same Time to Kill, which was ~3 seconds, due to the aggressor taking time to identify the target at the start of each simulation.</a:t>
            </a:r>
          </a:p>
          <a:p>
            <a:endParaRPr lang="en-US"/>
          </a:p>
          <a:p>
            <a:endParaRPr lang="en-US"/>
          </a:p>
        </p:txBody>
      </p:sp>
      <p:sp>
        <p:nvSpPr>
          <p:cNvPr id="3" name="Text Placeholder 2">
            <a:extLst>
              <a:ext uri="{FF2B5EF4-FFF2-40B4-BE49-F238E27FC236}">
                <a16:creationId xmlns:a16="http://schemas.microsoft.com/office/drawing/2014/main" id="{64EFBCDE-BD13-97A3-6D83-841184F4F762}"/>
              </a:ext>
            </a:extLst>
          </p:cNvPr>
          <p:cNvSpPr>
            <a:spLocks noGrp="1"/>
          </p:cNvSpPr>
          <p:nvPr>
            <p:ph type="body" sz="quarter" idx="11"/>
          </p:nvPr>
        </p:nvSpPr>
        <p:spPr/>
        <p:txBody>
          <a:bodyPr/>
          <a:lstStyle/>
          <a:p>
            <a:r>
              <a:rPr lang="en-US"/>
              <a:t>Armor Experiment Results Continued</a:t>
            </a:r>
          </a:p>
        </p:txBody>
      </p:sp>
      <p:pic>
        <p:nvPicPr>
          <p:cNvPr id="6" name="Picture 5">
            <a:extLst>
              <a:ext uri="{FF2B5EF4-FFF2-40B4-BE49-F238E27FC236}">
                <a16:creationId xmlns:a16="http://schemas.microsoft.com/office/drawing/2014/main" id="{201A9494-1255-843C-DF08-6F35FCD6C40E}"/>
              </a:ext>
            </a:extLst>
          </p:cNvPr>
          <p:cNvPicPr>
            <a:picLocks noChangeAspect="1"/>
          </p:cNvPicPr>
          <p:nvPr/>
        </p:nvPicPr>
        <p:blipFill>
          <a:blip r:embed="rId3"/>
          <a:stretch>
            <a:fillRect/>
          </a:stretch>
        </p:blipFill>
        <p:spPr>
          <a:xfrm>
            <a:off x="498900" y="5152506"/>
            <a:ext cx="10579719" cy="6458458"/>
          </a:xfrm>
          <a:prstGeom prst="rect">
            <a:avLst/>
          </a:prstGeom>
        </p:spPr>
      </p:pic>
      <p:pic>
        <p:nvPicPr>
          <p:cNvPr id="8" name="Picture 7">
            <a:extLst>
              <a:ext uri="{FF2B5EF4-FFF2-40B4-BE49-F238E27FC236}">
                <a16:creationId xmlns:a16="http://schemas.microsoft.com/office/drawing/2014/main" id="{250883F4-BBAB-CF96-0CCE-91ACD4751914}"/>
              </a:ext>
            </a:extLst>
          </p:cNvPr>
          <p:cNvPicPr>
            <a:picLocks noChangeAspect="1"/>
          </p:cNvPicPr>
          <p:nvPr/>
        </p:nvPicPr>
        <p:blipFill>
          <a:blip r:embed="rId4"/>
          <a:stretch>
            <a:fillRect/>
          </a:stretch>
        </p:blipFill>
        <p:spPr>
          <a:xfrm>
            <a:off x="11712661" y="5149940"/>
            <a:ext cx="11900519" cy="6428521"/>
          </a:xfrm>
          <a:prstGeom prst="rect">
            <a:avLst/>
          </a:prstGeom>
        </p:spPr>
      </p:pic>
      <p:sp>
        <p:nvSpPr>
          <p:cNvPr id="4" name="Rectangle 3">
            <a:extLst>
              <a:ext uri="{FF2B5EF4-FFF2-40B4-BE49-F238E27FC236}">
                <a16:creationId xmlns:a16="http://schemas.microsoft.com/office/drawing/2014/main" id="{8A34B735-548E-06CE-C429-89B22FF9CF21}"/>
              </a:ext>
            </a:extLst>
          </p:cNvPr>
          <p:cNvSpPr/>
          <p:nvPr/>
        </p:nvSpPr>
        <p:spPr>
          <a:xfrm>
            <a:off x="3606052" y="9285194"/>
            <a:ext cx="7030720" cy="1869440"/>
          </a:xfrm>
          <a:prstGeom prst="rect">
            <a:avLst/>
          </a:prstGeom>
          <a:noFill/>
          <a:ln w="57150" cap="flat">
            <a:solidFill>
              <a:srgbClr val="4866B7"/>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5" name="Rectangle 4">
            <a:extLst>
              <a:ext uri="{FF2B5EF4-FFF2-40B4-BE49-F238E27FC236}">
                <a16:creationId xmlns:a16="http://schemas.microsoft.com/office/drawing/2014/main" id="{EF173377-8715-8EA8-7654-30FB266B8BBB}"/>
              </a:ext>
            </a:extLst>
          </p:cNvPr>
          <p:cNvSpPr/>
          <p:nvPr/>
        </p:nvSpPr>
        <p:spPr>
          <a:xfrm>
            <a:off x="17640598" y="5292462"/>
            <a:ext cx="4998720" cy="2397760"/>
          </a:xfrm>
          <a:prstGeom prst="rect">
            <a:avLst/>
          </a:prstGeom>
          <a:noFill/>
          <a:ln w="57150" cap="flat">
            <a:solidFill>
              <a:srgbClr val="4866B7"/>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TextBox 6">
            <a:extLst>
              <a:ext uri="{FF2B5EF4-FFF2-40B4-BE49-F238E27FC236}">
                <a16:creationId xmlns:a16="http://schemas.microsoft.com/office/drawing/2014/main" id="{15486D70-EF64-104A-8951-286DDDD41C35}"/>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7" name="Slide Number Placeholder 6">
            <a:extLst>
              <a:ext uri="{FF2B5EF4-FFF2-40B4-BE49-F238E27FC236}">
                <a16:creationId xmlns:a16="http://schemas.microsoft.com/office/drawing/2014/main" id="{4128210E-ADA3-C549-192E-E220DEBEB393}"/>
              </a:ext>
            </a:extLst>
          </p:cNvPr>
          <p:cNvSpPr>
            <a:spLocks noGrp="1"/>
          </p:cNvSpPr>
          <p:nvPr>
            <p:ph type="sldNum" sz="quarter" idx="4"/>
          </p:nvPr>
        </p:nvSpPr>
        <p:spPr/>
        <p:txBody>
          <a:bodyPr/>
          <a:lstStyle/>
          <a:p>
            <a:fld id="{805B210C-388B-47E5-BBD3-DE389DC637BF}" type="slidenum">
              <a:rPr lang="en-US" smtClean="0"/>
              <a:pPr/>
              <a:t>17</a:t>
            </a:fld>
            <a:endParaRPr lang="en-US" sz="2000" dirty="0"/>
          </a:p>
        </p:txBody>
      </p:sp>
    </p:spTree>
    <p:extLst>
      <p:ext uri="{BB962C8B-B14F-4D97-AF65-F5344CB8AC3E}">
        <p14:creationId xmlns:p14="http://schemas.microsoft.com/office/powerpoint/2010/main" val="210524742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4EEA1-0219-7172-4293-6B7BB77AD319}"/>
              </a:ext>
            </a:extLst>
          </p:cNvPr>
          <p:cNvSpPr>
            <a:spLocks noGrp="1"/>
          </p:cNvSpPr>
          <p:nvPr>
            <p:ph type="body" sz="quarter" idx="10"/>
          </p:nvPr>
        </p:nvSpPr>
        <p:spPr/>
        <p:txBody>
          <a:bodyPr/>
          <a:lstStyle/>
          <a:p>
            <a:r>
              <a:rPr lang="en-US"/>
              <a:t>The armor experiment was conceived as a “toy problem” that could be used to demonstrate the trade-space study capabilities of OneSAF.</a:t>
            </a:r>
          </a:p>
          <a:p>
            <a:endParaRPr lang="en-US"/>
          </a:p>
          <a:p>
            <a:r>
              <a:rPr lang="en-US"/>
              <a:t>Integrating the SVC into the workflow streamlines OneSAF model generation, reducing transition times between experimental testing and simulation environments.</a:t>
            </a:r>
          </a:p>
          <a:p>
            <a:endParaRPr lang="en-US"/>
          </a:p>
          <a:p>
            <a:r>
              <a:rPr lang="en-US"/>
              <a:t> Other use cases for OneSAF could also be enhanced using external tools and development to further enhance its capability in those areas.</a:t>
            </a:r>
          </a:p>
        </p:txBody>
      </p:sp>
      <p:sp>
        <p:nvSpPr>
          <p:cNvPr id="3" name="Text Placeholder 2">
            <a:extLst>
              <a:ext uri="{FF2B5EF4-FFF2-40B4-BE49-F238E27FC236}">
                <a16:creationId xmlns:a16="http://schemas.microsoft.com/office/drawing/2014/main" id="{0D9D5B26-1BC7-F2B6-FD5B-13ED938DAA65}"/>
              </a:ext>
            </a:extLst>
          </p:cNvPr>
          <p:cNvSpPr>
            <a:spLocks noGrp="1"/>
          </p:cNvSpPr>
          <p:nvPr>
            <p:ph type="body" sz="quarter" idx="11"/>
          </p:nvPr>
        </p:nvSpPr>
        <p:spPr/>
        <p:txBody>
          <a:bodyPr/>
          <a:lstStyle/>
          <a:p>
            <a:r>
              <a:rPr lang="en-US"/>
              <a:t>Results Otherwise Known as “So What?”</a:t>
            </a:r>
          </a:p>
        </p:txBody>
      </p:sp>
      <p:sp>
        <p:nvSpPr>
          <p:cNvPr id="4" name="TextBox 6">
            <a:extLst>
              <a:ext uri="{FF2B5EF4-FFF2-40B4-BE49-F238E27FC236}">
                <a16:creationId xmlns:a16="http://schemas.microsoft.com/office/drawing/2014/main" id="{16E9C287-94DE-EC79-AB2A-BA7B1BC24C20}"/>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49101B7A-50A5-F2DB-E749-E3B30362C719}"/>
              </a:ext>
            </a:extLst>
          </p:cNvPr>
          <p:cNvSpPr>
            <a:spLocks noGrp="1"/>
          </p:cNvSpPr>
          <p:nvPr>
            <p:ph type="sldNum" sz="quarter" idx="4"/>
          </p:nvPr>
        </p:nvSpPr>
        <p:spPr/>
        <p:txBody>
          <a:bodyPr/>
          <a:lstStyle/>
          <a:p>
            <a:fld id="{805B210C-388B-47E5-BBD3-DE389DC637BF}" type="slidenum">
              <a:rPr lang="en-US" smtClean="0"/>
              <a:pPr/>
              <a:t>18</a:t>
            </a:fld>
            <a:endParaRPr lang="en-US" sz="2000" dirty="0"/>
          </a:p>
        </p:txBody>
      </p:sp>
    </p:spTree>
    <p:extLst>
      <p:ext uri="{BB962C8B-B14F-4D97-AF65-F5344CB8AC3E}">
        <p14:creationId xmlns:p14="http://schemas.microsoft.com/office/powerpoint/2010/main" val="1497245743"/>
      </p:ext>
    </p:extLst>
  </p:cSld>
  <p:clrMapOvr>
    <a:masterClrMapping/>
  </p:clrMapOvr>
  <p:transition spd="med"/>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4DD45C-A433-A67D-14CF-99BA65121F78}"/>
              </a:ext>
            </a:extLst>
          </p:cNvPr>
          <p:cNvSpPr>
            <a:spLocks noGrp="1"/>
          </p:cNvSpPr>
          <p:nvPr>
            <p:ph type="body" sz="quarter" idx="10"/>
          </p:nvPr>
        </p:nvSpPr>
        <p:spPr/>
        <p:txBody>
          <a:bodyPr/>
          <a:lstStyle/>
          <a:p>
            <a:r>
              <a:rPr lang="en-US"/>
              <a:t>Questions?</a:t>
            </a:r>
          </a:p>
        </p:txBody>
      </p:sp>
      <p:sp>
        <p:nvSpPr>
          <p:cNvPr id="3" name="Text Placeholder 2">
            <a:extLst>
              <a:ext uri="{FF2B5EF4-FFF2-40B4-BE49-F238E27FC236}">
                <a16:creationId xmlns:a16="http://schemas.microsoft.com/office/drawing/2014/main" id="{59713397-680E-CA4D-FFCB-9E3B0AAB3352}"/>
              </a:ext>
            </a:extLst>
          </p:cNvPr>
          <p:cNvSpPr>
            <a:spLocks noGrp="1"/>
          </p:cNvSpPr>
          <p:nvPr>
            <p:ph type="body" sz="quarter" idx="11"/>
          </p:nvPr>
        </p:nvSpPr>
        <p:spPr/>
        <p:txBody>
          <a:bodyPr/>
          <a:lstStyle/>
          <a:p>
            <a:r>
              <a:rPr lang="en-US"/>
              <a:t>Thank You</a:t>
            </a:r>
          </a:p>
        </p:txBody>
      </p:sp>
      <p:sp>
        <p:nvSpPr>
          <p:cNvPr id="4" name="TextBox 6">
            <a:extLst>
              <a:ext uri="{FF2B5EF4-FFF2-40B4-BE49-F238E27FC236}">
                <a16:creationId xmlns:a16="http://schemas.microsoft.com/office/drawing/2014/main" id="{2F26C9B1-C47D-4648-E7DB-AA054B50B252}"/>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50800" tIns="50800" rIns="50800" bIns="50800" numCol="1" spcCol="38100" rtlCol="0" fromWordArt="0" anchor="ctr"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C3B28E7F-2C2E-B73E-900B-1C9105BFCFE0}"/>
              </a:ext>
            </a:extLst>
          </p:cNvPr>
          <p:cNvSpPr>
            <a:spLocks noGrp="1"/>
          </p:cNvSpPr>
          <p:nvPr>
            <p:ph type="sldNum" sz="quarter" idx="4"/>
          </p:nvPr>
        </p:nvSpPr>
        <p:spPr/>
        <p:txBody>
          <a:bodyPr/>
          <a:lstStyle/>
          <a:p>
            <a:fld id="{805B210C-388B-47E5-BBD3-DE389DC637BF}" type="slidenum">
              <a:rPr lang="en-US" smtClean="0"/>
              <a:pPr/>
              <a:t>19</a:t>
            </a:fld>
            <a:endParaRPr lang="en-US" sz="2000" dirty="0"/>
          </a:p>
        </p:txBody>
      </p:sp>
    </p:spTree>
    <p:extLst>
      <p:ext uri="{BB962C8B-B14F-4D97-AF65-F5344CB8AC3E}">
        <p14:creationId xmlns:p14="http://schemas.microsoft.com/office/powerpoint/2010/main" val="14198916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0BA921-152C-40AE-B100-054527BC45BB}"/>
              </a:ext>
            </a:extLst>
          </p:cNvPr>
          <p:cNvSpPr>
            <a:spLocks noGrp="1"/>
          </p:cNvSpPr>
          <p:nvPr>
            <p:ph type="body" sz="quarter" idx="10"/>
          </p:nvPr>
        </p:nvSpPr>
        <p:spPr>
          <a:xfrm>
            <a:off x="1981200" y="2479920"/>
            <a:ext cx="19594513" cy="9640362"/>
          </a:xfrm>
        </p:spPr>
        <p:txBody>
          <a:bodyPr/>
          <a:lstStyle/>
          <a:p>
            <a:r>
              <a:rPr lang="en-US"/>
              <a:t>Constructive Simulation maintained by PM Simulation.</a:t>
            </a:r>
          </a:p>
          <a:p>
            <a:endParaRPr lang="en-US"/>
          </a:p>
          <a:p>
            <a:r>
              <a:rPr lang="en-US"/>
              <a:t>OneSAF’s capabilities include multiple levels of fidelity from unit level to theater wide simulations.</a:t>
            </a:r>
          </a:p>
          <a:p>
            <a:endParaRPr lang="en-US"/>
          </a:p>
          <a:p>
            <a:r>
              <a:rPr lang="en-US"/>
              <a:t>OneSAF includes data collection systems that enable comprehensive trade space analysis across complex problem domains.</a:t>
            </a:r>
          </a:p>
          <a:p>
            <a:endParaRPr lang="en-US"/>
          </a:p>
        </p:txBody>
      </p:sp>
      <p:sp>
        <p:nvSpPr>
          <p:cNvPr id="3" name="Text Placeholder 2">
            <a:extLst>
              <a:ext uri="{FF2B5EF4-FFF2-40B4-BE49-F238E27FC236}">
                <a16:creationId xmlns:a16="http://schemas.microsoft.com/office/drawing/2014/main" id="{AF132237-BE44-3154-AECC-D706A9BAC2BB}"/>
              </a:ext>
            </a:extLst>
          </p:cNvPr>
          <p:cNvSpPr>
            <a:spLocks noGrp="1"/>
          </p:cNvSpPr>
          <p:nvPr>
            <p:ph type="body" sz="quarter" idx="11"/>
          </p:nvPr>
        </p:nvSpPr>
        <p:spPr/>
        <p:txBody>
          <a:bodyPr/>
          <a:lstStyle/>
          <a:p>
            <a:r>
              <a:rPr lang="en-US"/>
              <a:t>ONESAF</a:t>
            </a:r>
          </a:p>
        </p:txBody>
      </p:sp>
      <p:pic>
        <p:nvPicPr>
          <p:cNvPr id="4" name="Picture 3">
            <a:extLst>
              <a:ext uri="{FF2B5EF4-FFF2-40B4-BE49-F238E27FC236}">
                <a16:creationId xmlns:a16="http://schemas.microsoft.com/office/drawing/2014/main" id="{59B321DF-82A4-2040-2BA4-533C44062FB6}"/>
              </a:ext>
            </a:extLst>
          </p:cNvPr>
          <p:cNvPicPr>
            <a:picLocks noChangeAspect="1"/>
          </p:cNvPicPr>
          <p:nvPr/>
        </p:nvPicPr>
        <p:blipFill>
          <a:blip r:embed="rId3"/>
          <a:stretch>
            <a:fillRect/>
          </a:stretch>
        </p:blipFill>
        <p:spPr>
          <a:xfrm>
            <a:off x="18508195" y="8370458"/>
            <a:ext cx="5611346" cy="3847780"/>
          </a:xfrm>
          <a:prstGeom prst="rect">
            <a:avLst/>
          </a:prstGeom>
          <a:ln>
            <a:solidFill>
              <a:schemeClr val="tx1"/>
            </a:solidFill>
          </a:ln>
        </p:spPr>
      </p:pic>
      <p:sp>
        <p:nvSpPr>
          <p:cNvPr id="6" name="Text Placeholder 1">
            <a:extLst>
              <a:ext uri="{FF2B5EF4-FFF2-40B4-BE49-F238E27FC236}">
                <a16:creationId xmlns:a16="http://schemas.microsoft.com/office/drawing/2014/main" id="{4613C92E-3ED3-4F69-9707-3EA59E4E3044}"/>
              </a:ext>
            </a:extLst>
          </p:cNvPr>
          <p:cNvSpPr txBox="1">
            <a:spLocks/>
          </p:cNvSpPr>
          <p:nvPr/>
        </p:nvSpPr>
        <p:spPr>
          <a:xfrm>
            <a:off x="1981200" y="8376845"/>
            <a:ext cx="16648019" cy="9640362"/>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a:t>To maximize the utility of OneSAF's robust simulation capabilities, our work introduces a system that rapidly translates large-scale groups of vehicle configurations into functional OneSAF models.</a:t>
            </a:r>
          </a:p>
        </p:txBody>
      </p:sp>
      <p:sp>
        <p:nvSpPr>
          <p:cNvPr id="7" name="TextBox 6">
            <a:extLst>
              <a:ext uri="{FF2B5EF4-FFF2-40B4-BE49-F238E27FC236}">
                <a16:creationId xmlns:a16="http://schemas.microsoft.com/office/drawing/2014/main" id="{5A7A25CD-8509-299D-C120-EC465288FA17}"/>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94DE46B1-BE51-7FAD-5BDE-076EAFCEB8B5}"/>
              </a:ext>
            </a:extLst>
          </p:cNvPr>
          <p:cNvSpPr>
            <a:spLocks noGrp="1"/>
          </p:cNvSpPr>
          <p:nvPr>
            <p:ph type="sldNum" sz="quarter" idx="4"/>
          </p:nvPr>
        </p:nvSpPr>
        <p:spPr/>
        <p:txBody>
          <a:bodyPr/>
          <a:lstStyle/>
          <a:p>
            <a:fld id="{805B210C-388B-47E5-BBD3-DE389DC637BF}" type="slidenum">
              <a:rPr lang="en-US" smtClean="0"/>
              <a:pPr/>
              <a:t>2</a:t>
            </a:fld>
            <a:endParaRPr lang="en-US" sz="2000" dirty="0"/>
          </a:p>
        </p:txBody>
      </p:sp>
    </p:spTree>
    <p:extLst>
      <p:ext uri="{BB962C8B-B14F-4D97-AF65-F5344CB8AC3E}">
        <p14:creationId xmlns:p14="http://schemas.microsoft.com/office/powerpoint/2010/main" val="2740996019"/>
      </p:ext>
    </p:extLst>
  </p:cSld>
  <p:clrMapOvr>
    <a:masterClrMapping/>
  </p:clrMapOvr>
  <p:transition spd="med"/>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62CF3E-5CBA-D207-C9FD-31D3FE842039}"/>
              </a:ext>
            </a:extLst>
          </p:cNvPr>
          <p:cNvSpPr>
            <a:spLocks noGrp="1"/>
          </p:cNvSpPr>
          <p:nvPr>
            <p:ph type="body" sz="quarter" idx="10"/>
          </p:nvPr>
        </p:nvSpPr>
        <p:spPr>
          <a:xfrm>
            <a:off x="1981200" y="2307392"/>
            <a:ext cx="10565532" cy="10004425"/>
          </a:xfrm>
        </p:spPr>
        <p:txBody>
          <a:bodyPr lIns="0" tIns="0" rIns="0" bIns="0" anchor="t"/>
          <a:lstStyle/>
          <a:p>
            <a:r>
              <a:rPr lang="en-US" dirty="0">
                <a:latin typeface="Arial"/>
                <a:ea typeface="Roboto Light"/>
                <a:cs typeface="Arial"/>
              </a:rPr>
              <a:t>Streamlined Vehicle Composer (SVC)</a:t>
            </a:r>
          </a:p>
          <a:p>
            <a:endParaRPr lang="en-US" dirty="0"/>
          </a:p>
          <a:p>
            <a:r>
              <a:rPr lang="en-US" dirty="0">
                <a:latin typeface="Arial"/>
                <a:ea typeface="Roboto Light"/>
                <a:cs typeface="Arial"/>
              </a:rPr>
              <a:t>A tool developed to:</a:t>
            </a:r>
          </a:p>
          <a:p>
            <a:pPr marL="685800" indent="-685800">
              <a:buFont typeface="Arial" panose="020B0604020202020204" pitchFamily="34" charset="0"/>
              <a:buChar char="•"/>
            </a:pPr>
            <a:r>
              <a:rPr lang="en-US" dirty="0">
                <a:latin typeface="Arial"/>
                <a:ea typeface="Roboto Light"/>
                <a:cs typeface="Arial"/>
              </a:rPr>
              <a:t>Translate data from experiments</a:t>
            </a:r>
          </a:p>
          <a:p>
            <a:pPr marL="685800" indent="-685800">
              <a:buFont typeface="Arial" panose="020B0604020202020204" pitchFamily="34" charset="0"/>
              <a:buChar char="•"/>
            </a:pPr>
            <a:r>
              <a:rPr lang="en-US" dirty="0">
                <a:latin typeface="Arial"/>
                <a:ea typeface="Roboto Light"/>
                <a:cs typeface="Arial"/>
              </a:rPr>
              <a:t>Composes functional OneSAF models, such as vehicles, weapons, and munitions.</a:t>
            </a:r>
            <a:endParaRPr lang="en-US" dirty="0"/>
          </a:p>
          <a:p>
            <a:endParaRPr lang="en-US" dirty="0">
              <a:latin typeface="Arial"/>
              <a:ea typeface="Roboto Light"/>
              <a:cs typeface="Arial"/>
            </a:endParaRPr>
          </a:p>
          <a:p>
            <a:r>
              <a:rPr lang="en-US" dirty="0">
                <a:latin typeface="Arial"/>
                <a:ea typeface="Roboto Light"/>
                <a:cs typeface="Arial"/>
              </a:rPr>
              <a:t>Enables the rapid construction and evaluation of differing vehicle variants in a fraction of the baseline process time.</a:t>
            </a:r>
            <a:endParaRPr lang="en-US" dirty="0"/>
          </a:p>
        </p:txBody>
      </p:sp>
      <p:sp>
        <p:nvSpPr>
          <p:cNvPr id="3" name="Text Placeholder 2">
            <a:extLst>
              <a:ext uri="{FF2B5EF4-FFF2-40B4-BE49-F238E27FC236}">
                <a16:creationId xmlns:a16="http://schemas.microsoft.com/office/drawing/2014/main" id="{C8B56813-BCD3-AA92-334C-FF1EBD058DCF}"/>
              </a:ext>
            </a:extLst>
          </p:cNvPr>
          <p:cNvSpPr>
            <a:spLocks noGrp="1"/>
          </p:cNvSpPr>
          <p:nvPr>
            <p:ph type="body" sz="quarter" idx="11"/>
          </p:nvPr>
        </p:nvSpPr>
        <p:spPr/>
        <p:txBody>
          <a:bodyPr lIns="0" tIns="45720" rIns="91440" bIns="45720" anchor="t"/>
          <a:lstStyle/>
          <a:p>
            <a:r>
              <a:rPr lang="en-US">
                <a:latin typeface="Arial"/>
                <a:ea typeface="Roboto"/>
                <a:cs typeface="Arial"/>
              </a:rPr>
              <a:t>SVC</a:t>
            </a:r>
            <a:endParaRPr lang="en-US"/>
          </a:p>
        </p:txBody>
      </p:sp>
      <p:pic>
        <p:nvPicPr>
          <p:cNvPr id="4" name="Picture 3">
            <a:extLst>
              <a:ext uri="{FF2B5EF4-FFF2-40B4-BE49-F238E27FC236}">
                <a16:creationId xmlns:a16="http://schemas.microsoft.com/office/drawing/2014/main" id="{75348D2F-DD50-0DE3-284B-7597D818E656}"/>
              </a:ext>
            </a:extLst>
          </p:cNvPr>
          <p:cNvPicPr>
            <a:picLocks noChangeAspect="1"/>
          </p:cNvPicPr>
          <p:nvPr/>
        </p:nvPicPr>
        <p:blipFill>
          <a:blip r:embed="rId3"/>
          <a:stretch>
            <a:fillRect/>
          </a:stretch>
        </p:blipFill>
        <p:spPr>
          <a:xfrm>
            <a:off x="6024300" y="10572531"/>
            <a:ext cx="1678369" cy="1672153"/>
          </a:xfrm>
          <a:prstGeom prst="rect">
            <a:avLst/>
          </a:prstGeom>
        </p:spPr>
      </p:pic>
      <p:pic>
        <p:nvPicPr>
          <p:cNvPr id="5" name="Picture 4">
            <a:extLst>
              <a:ext uri="{FF2B5EF4-FFF2-40B4-BE49-F238E27FC236}">
                <a16:creationId xmlns:a16="http://schemas.microsoft.com/office/drawing/2014/main" id="{CC29029C-B875-5EAD-E055-EBAF06D6F9FF}"/>
              </a:ext>
            </a:extLst>
          </p:cNvPr>
          <p:cNvPicPr>
            <a:picLocks noChangeAspect="1"/>
          </p:cNvPicPr>
          <p:nvPr/>
        </p:nvPicPr>
        <p:blipFill>
          <a:blip r:embed="rId4"/>
          <a:stretch>
            <a:fillRect/>
          </a:stretch>
        </p:blipFill>
        <p:spPr>
          <a:xfrm>
            <a:off x="13746754" y="2478320"/>
            <a:ext cx="9603176" cy="8679251"/>
          </a:xfrm>
          <a:prstGeom prst="rect">
            <a:avLst/>
          </a:prstGeom>
          <a:ln>
            <a:noFill/>
          </a:ln>
        </p:spPr>
      </p:pic>
      <p:sp>
        <p:nvSpPr>
          <p:cNvPr id="9" name="TextBox 8">
            <a:extLst>
              <a:ext uri="{FF2B5EF4-FFF2-40B4-BE49-F238E27FC236}">
                <a16:creationId xmlns:a16="http://schemas.microsoft.com/office/drawing/2014/main" id="{5F50C050-ED75-0C6E-D933-6FCD2D7585E8}"/>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6" name="Slide Number Placeholder 5">
            <a:extLst>
              <a:ext uri="{FF2B5EF4-FFF2-40B4-BE49-F238E27FC236}">
                <a16:creationId xmlns:a16="http://schemas.microsoft.com/office/drawing/2014/main" id="{6732968C-6E55-F20A-4598-5F6E5FDDDF16}"/>
              </a:ext>
            </a:extLst>
          </p:cNvPr>
          <p:cNvSpPr>
            <a:spLocks noGrp="1"/>
          </p:cNvSpPr>
          <p:nvPr>
            <p:ph type="sldNum" sz="quarter" idx="4"/>
          </p:nvPr>
        </p:nvSpPr>
        <p:spPr/>
        <p:txBody>
          <a:bodyPr/>
          <a:lstStyle/>
          <a:p>
            <a:fld id="{805B210C-388B-47E5-BBD3-DE389DC637BF}" type="slidenum">
              <a:rPr lang="en-US" smtClean="0"/>
              <a:pPr/>
              <a:t>3</a:t>
            </a:fld>
            <a:endParaRPr lang="en-US" sz="2000" dirty="0"/>
          </a:p>
        </p:txBody>
      </p:sp>
    </p:spTree>
    <p:extLst>
      <p:ext uri="{BB962C8B-B14F-4D97-AF65-F5344CB8AC3E}">
        <p14:creationId xmlns:p14="http://schemas.microsoft.com/office/powerpoint/2010/main" val="287424388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A55571-A3A4-F612-BD96-3C9FA9739669}"/>
              </a:ext>
            </a:extLst>
          </p:cNvPr>
          <p:cNvSpPr>
            <a:spLocks noGrp="1"/>
          </p:cNvSpPr>
          <p:nvPr>
            <p:ph type="body" sz="quarter" idx="10"/>
          </p:nvPr>
        </p:nvSpPr>
        <p:spPr/>
        <p:txBody>
          <a:bodyPr/>
          <a:lstStyle/>
          <a:p>
            <a:r>
              <a:rPr lang="en-US"/>
              <a:t>For the SVC to properly export a OneSAF model, it needs to calculate the required vulnerability data first.</a:t>
            </a:r>
          </a:p>
          <a:p>
            <a:endParaRPr lang="en-US"/>
          </a:p>
          <a:p>
            <a:r>
              <a:rPr lang="en-US"/>
              <a:t>A translation was needed to output the data taken from Virtual Experiments into the format used by OneSAF. This translation has resulted in a direct fire model that calculates the expected penetration depth. The model evaluates weapon-armor combinations while accounting for shot variability and the angle of approach relative to the armor.</a:t>
            </a:r>
          </a:p>
          <a:p>
            <a:endParaRPr lang="en-US"/>
          </a:p>
          <a:p>
            <a:r>
              <a:rPr lang="en-US"/>
              <a:t>The model is composed of two combined parts:</a:t>
            </a:r>
          </a:p>
          <a:p>
            <a:r>
              <a:rPr lang="en-US"/>
              <a:t>	- The Probability of Hit</a:t>
            </a:r>
          </a:p>
          <a:p>
            <a:r>
              <a:rPr lang="en-US"/>
              <a:t>	- The Probability of Penetration</a:t>
            </a:r>
          </a:p>
          <a:p>
            <a:endParaRPr lang="en-US"/>
          </a:p>
          <a:p>
            <a:endParaRPr lang="en-US"/>
          </a:p>
        </p:txBody>
      </p:sp>
      <p:sp>
        <p:nvSpPr>
          <p:cNvPr id="3" name="Text Placeholder 2">
            <a:extLst>
              <a:ext uri="{FF2B5EF4-FFF2-40B4-BE49-F238E27FC236}">
                <a16:creationId xmlns:a16="http://schemas.microsoft.com/office/drawing/2014/main" id="{AB08352D-CF36-7431-F87F-51021C9030AB}"/>
              </a:ext>
            </a:extLst>
          </p:cNvPr>
          <p:cNvSpPr>
            <a:spLocks noGrp="1"/>
          </p:cNvSpPr>
          <p:nvPr>
            <p:ph type="body" sz="quarter" idx="11"/>
          </p:nvPr>
        </p:nvSpPr>
        <p:spPr/>
        <p:txBody>
          <a:bodyPr/>
          <a:lstStyle/>
          <a:p>
            <a:r>
              <a:rPr lang="en-US"/>
              <a:t>SVC and a Direct Fire Model</a:t>
            </a:r>
          </a:p>
        </p:txBody>
      </p:sp>
      <p:pic>
        <p:nvPicPr>
          <p:cNvPr id="1026" name="Picture 2" descr="Chart, line chart&#10;&#10;AI-generated content may be incorrect.">
            <a:extLst>
              <a:ext uri="{FF2B5EF4-FFF2-40B4-BE49-F238E27FC236}">
                <a16:creationId xmlns:a16="http://schemas.microsoft.com/office/drawing/2014/main" id="{B22711C9-F67E-8583-1704-E61D04AA92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75840" y="8373401"/>
            <a:ext cx="6655455" cy="361116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0350E9B-4FEB-31ED-B4D8-E5A6DEFB52F5}"/>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B2E1A870-D89E-40E8-DD3C-FE7C21C1E148}"/>
              </a:ext>
            </a:extLst>
          </p:cNvPr>
          <p:cNvSpPr>
            <a:spLocks noGrp="1"/>
          </p:cNvSpPr>
          <p:nvPr>
            <p:ph type="sldNum" sz="quarter" idx="4"/>
          </p:nvPr>
        </p:nvSpPr>
        <p:spPr/>
        <p:txBody>
          <a:bodyPr/>
          <a:lstStyle/>
          <a:p>
            <a:fld id="{805B210C-388B-47E5-BBD3-DE389DC637BF}" type="slidenum">
              <a:rPr lang="en-US" smtClean="0"/>
              <a:pPr/>
              <a:t>4</a:t>
            </a:fld>
            <a:endParaRPr lang="en-US" sz="2000" dirty="0"/>
          </a:p>
        </p:txBody>
      </p:sp>
    </p:spTree>
    <p:extLst>
      <p:ext uri="{BB962C8B-B14F-4D97-AF65-F5344CB8AC3E}">
        <p14:creationId xmlns:p14="http://schemas.microsoft.com/office/powerpoint/2010/main" val="1007929238"/>
      </p:ext>
    </p:extLst>
  </p:cSld>
  <p:clrMapOvr>
    <a:masterClrMapping/>
  </p:clrMapOvr>
  <p:transition spd="med"/>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ABFA1B4-F918-8AEA-5EA9-13E4BC8722AC}"/>
              </a:ext>
            </a:extLst>
          </p:cNvPr>
          <p:cNvSpPr>
            <a:spLocks noGrp="1"/>
          </p:cNvSpPr>
          <p:nvPr>
            <p:ph type="body" sz="quarter" idx="10"/>
          </p:nvPr>
        </p:nvSpPr>
        <p:spPr/>
        <p:txBody>
          <a:bodyPr lIns="0" tIns="0" rIns="0" bIns="0" anchor="t"/>
          <a:lstStyle/>
          <a:p>
            <a:r>
              <a:rPr lang="en-US">
                <a:latin typeface="Arial"/>
                <a:ea typeface="Roboto Light"/>
                <a:cs typeface="Arial"/>
              </a:rPr>
              <a:t>If we assume that gun dispersion is a bivariate Gaussian distribution, we can calculate the probability of hit given a distance from the target.</a:t>
            </a:r>
          </a:p>
          <a:p>
            <a:endParaRPr lang="en-US"/>
          </a:p>
          <a:p>
            <a:endParaRPr lang="en-US"/>
          </a:p>
        </p:txBody>
      </p:sp>
      <p:sp>
        <p:nvSpPr>
          <p:cNvPr id="3" name="Text Placeholder 2">
            <a:extLst>
              <a:ext uri="{FF2B5EF4-FFF2-40B4-BE49-F238E27FC236}">
                <a16:creationId xmlns:a16="http://schemas.microsoft.com/office/drawing/2014/main" id="{4F2A3AC1-0FE1-B3DD-9E2A-35B02B9280C2}"/>
              </a:ext>
            </a:extLst>
          </p:cNvPr>
          <p:cNvSpPr>
            <a:spLocks noGrp="1"/>
          </p:cNvSpPr>
          <p:nvPr>
            <p:ph type="body" sz="quarter" idx="11"/>
          </p:nvPr>
        </p:nvSpPr>
        <p:spPr/>
        <p:txBody>
          <a:bodyPr lIns="0" tIns="45720" rIns="91440" bIns="45720" anchor="t"/>
          <a:lstStyle/>
          <a:p>
            <a:r>
              <a:rPr lang="en-US">
                <a:latin typeface="Arial"/>
                <a:ea typeface="Roboto"/>
                <a:cs typeface="Arial"/>
              </a:rPr>
              <a:t>Direct Fire Model: Base Probability of Hit</a:t>
            </a:r>
            <a:endParaRPr lang="en-US"/>
          </a:p>
        </p:txBody>
      </p:sp>
      <p:pic>
        <p:nvPicPr>
          <p:cNvPr id="4" name="Picture 3">
            <a:extLst>
              <a:ext uri="{FF2B5EF4-FFF2-40B4-BE49-F238E27FC236}">
                <a16:creationId xmlns:a16="http://schemas.microsoft.com/office/drawing/2014/main" id="{DF1CEF1E-D486-0299-030B-5C0A89EED8EE}"/>
              </a:ext>
            </a:extLst>
          </p:cNvPr>
          <p:cNvPicPr>
            <a:picLocks noChangeAspect="1"/>
          </p:cNvPicPr>
          <p:nvPr/>
        </p:nvPicPr>
        <p:blipFill>
          <a:blip r:embed="rId3"/>
          <a:stretch>
            <a:fillRect/>
          </a:stretch>
        </p:blipFill>
        <p:spPr>
          <a:xfrm>
            <a:off x="672121" y="4173144"/>
            <a:ext cx="11118264" cy="6456700"/>
          </a:xfrm>
          <a:prstGeom prst="rect">
            <a:avLst/>
          </a:prstGeom>
        </p:spPr>
      </p:pic>
      <p:pic>
        <p:nvPicPr>
          <p:cNvPr id="5" name="Picture 4">
            <a:extLst>
              <a:ext uri="{FF2B5EF4-FFF2-40B4-BE49-F238E27FC236}">
                <a16:creationId xmlns:a16="http://schemas.microsoft.com/office/drawing/2014/main" id="{2D3D3C2E-EDF6-6C17-5196-3B3807DE5DCF}"/>
              </a:ext>
            </a:extLst>
          </p:cNvPr>
          <p:cNvPicPr>
            <a:picLocks noChangeAspect="1"/>
          </p:cNvPicPr>
          <p:nvPr/>
        </p:nvPicPr>
        <p:blipFill>
          <a:blip r:embed="rId4"/>
          <a:stretch>
            <a:fillRect/>
          </a:stretch>
        </p:blipFill>
        <p:spPr>
          <a:xfrm>
            <a:off x="12675419" y="4175341"/>
            <a:ext cx="10508664" cy="6449916"/>
          </a:xfrm>
          <a:prstGeom prst="rect">
            <a:avLst/>
          </a:prstGeom>
        </p:spPr>
      </p:pic>
      <p:sp>
        <p:nvSpPr>
          <p:cNvPr id="10" name="Text Placeholder 7">
            <a:extLst>
              <a:ext uri="{FF2B5EF4-FFF2-40B4-BE49-F238E27FC236}">
                <a16:creationId xmlns:a16="http://schemas.microsoft.com/office/drawing/2014/main" id="{7156DDD9-5237-20EA-9719-2EDD1AC3D524}"/>
              </a:ext>
            </a:extLst>
          </p:cNvPr>
          <p:cNvSpPr txBox="1">
            <a:spLocks/>
          </p:cNvSpPr>
          <p:nvPr/>
        </p:nvSpPr>
        <p:spPr>
          <a:xfrm>
            <a:off x="13740503" y="10587002"/>
            <a:ext cx="15652433" cy="3502025"/>
          </a:xfrm>
          <a:prstGeom prst="rect">
            <a:avLst/>
          </a:prstGeom>
        </p:spPr>
        <p:txBody>
          <a:bodyPr lIns="0" tIns="0" rIns="0" bIns="0" anchor="t"/>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600">
                <a:latin typeface="Arial"/>
                <a:ea typeface="Roboto Light"/>
                <a:cs typeface="Arial"/>
              </a:rPr>
              <a:t>Target:  5m Square</a:t>
            </a:r>
            <a:endParaRPr lang="en-US"/>
          </a:p>
          <a:p>
            <a:r>
              <a:rPr lang="en-US" sz="3600">
                <a:latin typeface="Arial"/>
                <a:ea typeface="Roboto Light"/>
                <a:cs typeface="Arial"/>
              </a:rPr>
              <a:t>Dispersion: 0.05 degrees</a:t>
            </a:r>
            <a:endParaRPr lang="en-US" sz="3600"/>
          </a:p>
          <a:p>
            <a:endParaRPr lang="en-US"/>
          </a:p>
          <a:p>
            <a:pPr hangingPunct="1"/>
            <a:endParaRPr lang="en-US"/>
          </a:p>
        </p:txBody>
      </p:sp>
      <p:sp>
        <p:nvSpPr>
          <p:cNvPr id="9" name="TextBox 8">
            <a:extLst>
              <a:ext uri="{FF2B5EF4-FFF2-40B4-BE49-F238E27FC236}">
                <a16:creationId xmlns:a16="http://schemas.microsoft.com/office/drawing/2014/main" id="{1B402C8B-4ECF-88EB-9459-CF38BEE50276}"/>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2" name="Slide Number Placeholder 1">
            <a:extLst>
              <a:ext uri="{FF2B5EF4-FFF2-40B4-BE49-F238E27FC236}">
                <a16:creationId xmlns:a16="http://schemas.microsoft.com/office/drawing/2014/main" id="{918C9E74-4C88-20EE-8EC3-CD3D1CD5B0FE}"/>
              </a:ext>
            </a:extLst>
          </p:cNvPr>
          <p:cNvSpPr>
            <a:spLocks noGrp="1"/>
          </p:cNvSpPr>
          <p:nvPr>
            <p:ph type="sldNum" sz="quarter" idx="4"/>
          </p:nvPr>
        </p:nvSpPr>
        <p:spPr/>
        <p:txBody>
          <a:bodyPr/>
          <a:lstStyle/>
          <a:p>
            <a:fld id="{805B210C-388B-47E5-BBD3-DE389DC637BF}" type="slidenum">
              <a:rPr lang="en-US" smtClean="0"/>
              <a:pPr/>
              <a:t>5</a:t>
            </a:fld>
            <a:endParaRPr lang="en-US" sz="2000" dirty="0"/>
          </a:p>
        </p:txBody>
      </p:sp>
    </p:spTree>
    <p:extLst>
      <p:ext uri="{BB962C8B-B14F-4D97-AF65-F5344CB8AC3E}">
        <p14:creationId xmlns:p14="http://schemas.microsoft.com/office/powerpoint/2010/main" val="17773154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3BD33-C838-E72A-0E98-EE3CBCD9B9D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17DA57-CE77-BA5E-CC57-2859BB3D67C8}"/>
              </a:ext>
            </a:extLst>
          </p:cNvPr>
          <p:cNvSpPr>
            <a:spLocks noGrp="1"/>
          </p:cNvSpPr>
          <p:nvPr>
            <p:ph type="body" sz="quarter" idx="10"/>
          </p:nvPr>
        </p:nvSpPr>
        <p:spPr/>
        <p:txBody>
          <a:bodyPr lIns="0" tIns="0" rIns="0" bIns="0" anchor="t"/>
          <a:lstStyle/>
          <a:p>
            <a:r>
              <a:rPr lang="en-US">
                <a:latin typeface="Arial"/>
                <a:ea typeface="Roboto Light"/>
                <a:cs typeface="Arial"/>
              </a:rPr>
              <a:t>If we improve our assumption to take into account the orientation of the target vehicle and the adjusted effective target area, we get a result for probability of hit.</a:t>
            </a:r>
            <a:endParaRPr lang="en-US"/>
          </a:p>
        </p:txBody>
      </p:sp>
      <p:pic>
        <p:nvPicPr>
          <p:cNvPr id="6" name="Picture 5">
            <a:extLst>
              <a:ext uri="{FF2B5EF4-FFF2-40B4-BE49-F238E27FC236}">
                <a16:creationId xmlns:a16="http://schemas.microsoft.com/office/drawing/2014/main" id="{4E2EEB06-138D-AE70-01EF-57122FFD4D0C}"/>
              </a:ext>
            </a:extLst>
          </p:cNvPr>
          <p:cNvPicPr>
            <a:picLocks noChangeAspect="1"/>
          </p:cNvPicPr>
          <p:nvPr/>
        </p:nvPicPr>
        <p:blipFill>
          <a:blip r:embed="rId3"/>
          <a:stretch>
            <a:fillRect/>
          </a:stretch>
        </p:blipFill>
        <p:spPr>
          <a:xfrm>
            <a:off x="56247" y="4966811"/>
            <a:ext cx="12128874" cy="4967976"/>
          </a:xfrm>
          <a:prstGeom prst="rect">
            <a:avLst/>
          </a:prstGeom>
        </p:spPr>
      </p:pic>
      <p:pic>
        <p:nvPicPr>
          <p:cNvPr id="7" name="Picture 6">
            <a:extLst>
              <a:ext uri="{FF2B5EF4-FFF2-40B4-BE49-F238E27FC236}">
                <a16:creationId xmlns:a16="http://schemas.microsoft.com/office/drawing/2014/main" id="{A371841D-1CA6-8314-1309-B79AAD128F3F}"/>
              </a:ext>
            </a:extLst>
          </p:cNvPr>
          <p:cNvPicPr>
            <a:picLocks noChangeAspect="1"/>
          </p:cNvPicPr>
          <p:nvPr/>
        </p:nvPicPr>
        <p:blipFill>
          <a:blip r:embed="rId4"/>
          <a:stretch>
            <a:fillRect/>
          </a:stretch>
        </p:blipFill>
        <p:spPr>
          <a:xfrm>
            <a:off x="13108554" y="3972628"/>
            <a:ext cx="10549305" cy="7181657"/>
          </a:xfrm>
          <a:prstGeom prst="rect">
            <a:avLst/>
          </a:prstGeom>
        </p:spPr>
      </p:pic>
      <p:sp>
        <p:nvSpPr>
          <p:cNvPr id="3" name="Text Placeholder 2">
            <a:extLst>
              <a:ext uri="{FF2B5EF4-FFF2-40B4-BE49-F238E27FC236}">
                <a16:creationId xmlns:a16="http://schemas.microsoft.com/office/drawing/2014/main" id="{57D59F7F-28EC-ADE2-00C6-D1CA469D8340}"/>
              </a:ext>
            </a:extLst>
          </p:cNvPr>
          <p:cNvSpPr>
            <a:spLocks noGrp="1"/>
          </p:cNvSpPr>
          <p:nvPr>
            <p:ph type="body" sz="quarter" idx="11"/>
          </p:nvPr>
        </p:nvSpPr>
        <p:spPr/>
        <p:txBody>
          <a:bodyPr lIns="0" tIns="45720" rIns="91440" bIns="45720" anchor="t"/>
          <a:lstStyle/>
          <a:p>
            <a:r>
              <a:rPr lang="en-US">
                <a:latin typeface="Arial"/>
                <a:ea typeface="Roboto"/>
                <a:cs typeface="Arial"/>
              </a:rPr>
              <a:t>Direct Fire Model: Probability of Hit with Angled Target</a:t>
            </a:r>
            <a:endParaRPr lang="en-US"/>
          </a:p>
        </p:txBody>
      </p:sp>
      <p:sp>
        <p:nvSpPr>
          <p:cNvPr id="11" name="Text Placeholder 7">
            <a:extLst>
              <a:ext uri="{FF2B5EF4-FFF2-40B4-BE49-F238E27FC236}">
                <a16:creationId xmlns:a16="http://schemas.microsoft.com/office/drawing/2014/main" id="{AB56AABE-768C-0E9D-D126-3BB94C952E28}"/>
              </a:ext>
            </a:extLst>
          </p:cNvPr>
          <p:cNvSpPr txBox="1">
            <a:spLocks/>
          </p:cNvSpPr>
          <p:nvPr/>
        </p:nvSpPr>
        <p:spPr>
          <a:xfrm>
            <a:off x="13106400" y="11083796"/>
            <a:ext cx="19594513" cy="10004425"/>
          </a:xfrm>
          <a:prstGeom prst="rect">
            <a:avLst/>
          </a:prstGeom>
        </p:spPr>
        <p:txBody>
          <a:bodyPr lIns="0" tIns="0" rIns="0" bIns="0" anchor="t"/>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a:latin typeface="Arial"/>
                <a:ea typeface="Roboto Light"/>
                <a:cs typeface="Arial"/>
              </a:rPr>
              <a:t>Target: 6m x 3m x 3m</a:t>
            </a:r>
          </a:p>
          <a:p>
            <a:r>
              <a:rPr lang="en-US" sz="3200">
                <a:latin typeface="Arial"/>
                <a:ea typeface="Roboto Light"/>
                <a:cs typeface="Arial"/>
              </a:rPr>
              <a:t>Dispersion: 0.0833 degrees</a:t>
            </a:r>
          </a:p>
          <a:p>
            <a:endParaRPr lang="en-US" sz="3200">
              <a:latin typeface="Arial"/>
              <a:ea typeface="Roboto Light"/>
              <a:cs typeface="Arial"/>
            </a:endParaRPr>
          </a:p>
        </p:txBody>
      </p:sp>
      <p:sp>
        <p:nvSpPr>
          <p:cNvPr id="4" name="TextBox 3">
            <a:extLst>
              <a:ext uri="{FF2B5EF4-FFF2-40B4-BE49-F238E27FC236}">
                <a16:creationId xmlns:a16="http://schemas.microsoft.com/office/drawing/2014/main" id="{4B5C0167-6D89-7674-6C33-A10A2CC5391C}"/>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2" name="Slide Number Placeholder 1">
            <a:extLst>
              <a:ext uri="{FF2B5EF4-FFF2-40B4-BE49-F238E27FC236}">
                <a16:creationId xmlns:a16="http://schemas.microsoft.com/office/drawing/2014/main" id="{ABE1AE05-E55E-2828-7492-D8DDD8E759C8}"/>
              </a:ext>
            </a:extLst>
          </p:cNvPr>
          <p:cNvSpPr>
            <a:spLocks noGrp="1"/>
          </p:cNvSpPr>
          <p:nvPr>
            <p:ph type="sldNum" sz="quarter" idx="4"/>
          </p:nvPr>
        </p:nvSpPr>
        <p:spPr/>
        <p:txBody>
          <a:bodyPr/>
          <a:lstStyle/>
          <a:p>
            <a:fld id="{805B210C-388B-47E5-BBD3-DE389DC637BF}" type="slidenum">
              <a:rPr lang="en-US" smtClean="0"/>
              <a:pPr/>
              <a:t>6</a:t>
            </a:fld>
            <a:endParaRPr lang="en-US" sz="2000" dirty="0"/>
          </a:p>
        </p:txBody>
      </p:sp>
    </p:spTree>
    <p:extLst>
      <p:ext uri="{BB962C8B-B14F-4D97-AF65-F5344CB8AC3E}">
        <p14:creationId xmlns:p14="http://schemas.microsoft.com/office/powerpoint/2010/main" val="5422307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16B0C2-0A96-D054-B2E0-3F3AEB2FB1D7}"/>
              </a:ext>
            </a:extLst>
          </p:cNvPr>
          <p:cNvSpPr>
            <a:spLocks noGrp="1"/>
          </p:cNvSpPr>
          <p:nvPr>
            <p:ph type="body" sz="quarter" idx="10"/>
          </p:nvPr>
        </p:nvSpPr>
        <p:spPr/>
        <p:txBody>
          <a:bodyPr lIns="0" tIns="0" rIns="0" bIns="0" anchor="t"/>
          <a:lstStyle/>
          <a:p>
            <a:r>
              <a:rPr lang="en-US">
                <a:latin typeface="Arial"/>
                <a:ea typeface="Roboto Light"/>
                <a:cs typeface="Arial"/>
              </a:rPr>
              <a:t>The depth of penetration needs to be deeper than the thickness of the hit armor.</a:t>
            </a:r>
            <a:endParaRPr lang="en-US"/>
          </a:p>
          <a:p>
            <a:r>
              <a:rPr lang="en-US">
                <a:latin typeface="Arial"/>
                <a:ea typeface="Roboto Light"/>
                <a:cs typeface="Arial"/>
              </a:rPr>
              <a:t>This is dependent on the effective thickness of the armor.</a:t>
            </a:r>
            <a:endParaRPr lang="en-US"/>
          </a:p>
          <a:p>
            <a:endParaRPr lang="en-US"/>
          </a:p>
        </p:txBody>
      </p:sp>
      <p:sp>
        <p:nvSpPr>
          <p:cNvPr id="3" name="Text Placeholder 2">
            <a:extLst>
              <a:ext uri="{FF2B5EF4-FFF2-40B4-BE49-F238E27FC236}">
                <a16:creationId xmlns:a16="http://schemas.microsoft.com/office/drawing/2014/main" id="{B7AAFB9D-3BBD-C7FE-DB97-46D3D97FA8DE}"/>
              </a:ext>
            </a:extLst>
          </p:cNvPr>
          <p:cNvSpPr>
            <a:spLocks noGrp="1"/>
          </p:cNvSpPr>
          <p:nvPr>
            <p:ph type="body" sz="quarter" idx="11"/>
          </p:nvPr>
        </p:nvSpPr>
        <p:spPr/>
        <p:txBody>
          <a:bodyPr/>
          <a:lstStyle/>
          <a:p>
            <a:r>
              <a:rPr lang="en-US"/>
              <a:t>Direct Fire Model: Probability of Successful Penetration</a:t>
            </a:r>
          </a:p>
        </p:txBody>
      </p:sp>
      <p:pic>
        <p:nvPicPr>
          <p:cNvPr id="4" name="Picture 3">
            <a:extLst>
              <a:ext uri="{FF2B5EF4-FFF2-40B4-BE49-F238E27FC236}">
                <a16:creationId xmlns:a16="http://schemas.microsoft.com/office/drawing/2014/main" id="{CBCDAEC6-BAE6-649A-0A83-BD712E3E9E2B}"/>
              </a:ext>
            </a:extLst>
          </p:cNvPr>
          <p:cNvPicPr>
            <a:picLocks noChangeAspect="1"/>
          </p:cNvPicPr>
          <p:nvPr/>
        </p:nvPicPr>
        <p:blipFill>
          <a:blip r:embed="rId3"/>
          <a:stretch>
            <a:fillRect/>
          </a:stretch>
        </p:blipFill>
        <p:spPr>
          <a:xfrm>
            <a:off x="215153" y="4794100"/>
            <a:ext cx="10404876" cy="7372247"/>
          </a:xfrm>
          <a:prstGeom prst="rect">
            <a:avLst/>
          </a:prstGeom>
        </p:spPr>
      </p:pic>
      <p:pic>
        <p:nvPicPr>
          <p:cNvPr id="8" name="Picture 7">
            <a:extLst>
              <a:ext uri="{FF2B5EF4-FFF2-40B4-BE49-F238E27FC236}">
                <a16:creationId xmlns:a16="http://schemas.microsoft.com/office/drawing/2014/main" id="{BE596D9F-58C9-BBE5-12D2-8463F43C45A8}"/>
              </a:ext>
            </a:extLst>
          </p:cNvPr>
          <p:cNvPicPr>
            <a:picLocks noChangeAspect="1"/>
          </p:cNvPicPr>
          <p:nvPr/>
        </p:nvPicPr>
        <p:blipFill>
          <a:blip r:embed="rId4"/>
          <a:stretch>
            <a:fillRect/>
          </a:stretch>
        </p:blipFill>
        <p:spPr>
          <a:xfrm>
            <a:off x="10833140" y="4915162"/>
            <a:ext cx="13210535" cy="7130310"/>
          </a:xfrm>
          <a:prstGeom prst="rect">
            <a:avLst/>
          </a:prstGeom>
        </p:spPr>
      </p:pic>
      <p:sp>
        <p:nvSpPr>
          <p:cNvPr id="7" name="TextBox 6">
            <a:extLst>
              <a:ext uri="{FF2B5EF4-FFF2-40B4-BE49-F238E27FC236}">
                <a16:creationId xmlns:a16="http://schemas.microsoft.com/office/drawing/2014/main" id="{756AE937-7071-FFC4-FA19-55360E961CF2}"/>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5" name="Slide Number Placeholder 4">
            <a:extLst>
              <a:ext uri="{FF2B5EF4-FFF2-40B4-BE49-F238E27FC236}">
                <a16:creationId xmlns:a16="http://schemas.microsoft.com/office/drawing/2014/main" id="{7B184BD2-A047-EF65-8DD3-4E0610A80E76}"/>
              </a:ext>
            </a:extLst>
          </p:cNvPr>
          <p:cNvSpPr>
            <a:spLocks noGrp="1"/>
          </p:cNvSpPr>
          <p:nvPr>
            <p:ph type="sldNum" sz="quarter" idx="4"/>
          </p:nvPr>
        </p:nvSpPr>
        <p:spPr/>
        <p:txBody>
          <a:bodyPr/>
          <a:lstStyle/>
          <a:p>
            <a:fld id="{805B210C-388B-47E5-BBD3-DE389DC637BF}" type="slidenum">
              <a:rPr lang="en-US" smtClean="0"/>
              <a:pPr/>
              <a:t>7</a:t>
            </a:fld>
            <a:endParaRPr lang="en-US" sz="2000" dirty="0"/>
          </a:p>
        </p:txBody>
      </p:sp>
    </p:spTree>
    <p:extLst>
      <p:ext uri="{BB962C8B-B14F-4D97-AF65-F5344CB8AC3E}">
        <p14:creationId xmlns:p14="http://schemas.microsoft.com/office/powerpoint/2010/main" val="37845249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1AE8D-5668-A3E1-E173-2F9FDAD41124}"/>
              </a:ext>
            </a:extLst>
          </p:cNvPr>
          <p:cNvSpPr>
            <a:spLocks noGrp="1"/>
          </p:cNvSpPr>
          <p:nvPr>
            <p:ph type="body" sz="quarter" idx="10"/>
          </p:nvPr>
        </p:nvSpPr>
        <p:spPr>
          <a:xfrm>
            <a:off x="1255060" y="2459749"/>
            <a:ext cx="21856192" cy="10004425"/>
          </a:xfrm>
        </p:spPr>
        <p:txBody>
          <a:bodyPr lIns="0" tIns="0" rIns="0" bIns="0" anchor="t"/>
          <a:lstStyle/>
          <a:p>
            <a:r>
              <a:rPr lang="en-US" dirty="0">
                <a:latin typeface="Arial"/>
                <a:ea typeface="Roboto Light"/>
                <a:cs typeface="Arial"/>
              </a:rPr>
              <a:t>The cross-over around 15 degrees is where the effective armor is the thickest.</a:t>
            </a:r>
          </a:p>
          <a:p>
            <a:r>
              <a:rPr lang="en-US" dirty="0"/>
              <a:t> </a:t>
            </a:r>
          </a:p>
          <a:p>
            <a:r>
              <a:rPr lang="en-US" dirty="0">
                <a:latin typeface="Arial"/>
                <a:ea typeface="Roboto Light"/>
                <a:cs typeface="Arial"/>
              </a:rPr>
              <a:t>The cross-over around 27 degrees is where the effective armor is comprised mostly of side armor. </a:t>
            </a:r>
          </a:p>
          <a:p>
            <a:endParaRPr lang="en-US" dirty="0"/>
          </a:p>
          <a:p>
            <a:endParaRPr lang="en-US" dirty="0"/>
          </a:p>
        </p:txBody>
      </p:sp>
      <p:sp>
        <p:nvSpPr>
          <p:cNvPr id="3" name="Text Placeholder 2">
            <a:extLst>
              <a:ext uri="{FF2B5EF4-FFF2-40B4-BE49-F238E27FC236}">
                <a16:creationId xmlns:a16="http://schemas.microsoft.com/office/drawing/2014/main" id="{5B294C70-7866-4876-003A-9B0036F9634F}"/>
              </a:ext>
            </a:extLst>
          </p:cNvPr>
          <p:cNvSpPr>
            <a:spLocks noGrp="1"/>
          </p:cNvSpPr>
          <p:nvPr>
            <p:ph type="body" sz="quarter" idx="11"/>
          </p:nvPr>
        </p:nvSpPr>
        <p:spPr/>
        <p:txBody>
          <a:bodyPr/>
          <a:lstStyle/>
          <a:p>
            <a:r>
              <a:rPr lang="en-US"/>
              <a:t>Direct Fire Model: Resulting Graphs</a:t>
            </a:r>
          </a:p>
        </p:txBody>
      </p:sp>
      <p:pic>
        <p:nvPicPr>
          <p:cNvPr id="5" name="Picture 4">
            <a:extLst>
              <a:ext uri="{FF2B5EF4-FFF2-40B4-BE49-F238E27FC236}">
                <a16:creationId xmlns:a16="http://schemas.microsoft.com/office/drawing/2014/main" id="{BC424154-A5CF-FC1D-E32F-73DA726D7541}"/>
              </a:ext>
            </a:extLst>
          </p:cNvPr>
          <p:cNvPicPr>
            <a:picLocks noChangeAspect="1"/>
          </p:cNvPicPr>
          <p:nvPr/>
        </p:nvPicPr>
        <p:blipFill>
          <a:blip r:embed="rId4"/>
          <a:stretch>
            <a:fillRect/>
          </a:stretch>
        </p:blipFill>
        <p:spPr>
          <a:xfrm>
            <a:off x="5738523" y="5273914"/>
            <a:ext cx="12816061" cy="6967520"/>
          </a:xfrm>
          <a:prstGeom prst="rect">
            <a:avLst/>
          </a:prstGeom>
        </p:spPr>
      </p:pic>
      <p:sp>
        <p:nvSpPr>
          <p:cNvPr id="8" name="TextBox 7">
            <a:extLst>
              <a:ext uri="{FF2B5EF4-FFF2-40B4-BE49-F238E27FC236}">
                <a16:creationId xmlns:a16="http://schemas.microsoft.com/office/drawing/2014/main" id="{5D26E874-B207-C857-F025-5652C18D8AD3}"/>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6" name="Rectangle 5">
            <a:extLst>
              <a:ext uri="{FF2B5EF4-FFF2-40B4-BE49-F238E27FC236}">
                <a16:creationId xmlns:a16="http://schemas.microsoft.com/office/drawing/2014/main" id="{E73842FC-4D05-0F6B-FEEA-E7C07D9734D6}"/>
              </a:ext>
            </a:extLst>
          </p:cNvPr>
          <p:cNvSpPr/>
          <p:nvPr/>
        </p:nvSpPr>
        <p:spPr>
          <a:xfrm>
            <a:off x="19647705" y="6234483"/>
            <a:ext cx="2295524" cy="4200522"/>
          </a:xfrm>
          <a:prstGeom prst="rect">
            <a:avLst/>
          </a:prstGeom>
          <a:noFill/>
          <a:ln w="762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7" name="Straight Arrow Connector 6">
            <a:extLst>
              <a:ext uri="{FF2B5EF4-FFF2-40B4-BE49-F238E27FC236}">
                <a16:creationId xmlns:a16="http://schemas.microsoft.com/office/drawing/2014/main" id="{1F9C2115-763A-1F6E-A375-AC7D8820CBDF}"/>
              </a:ext>
            </a:extLst>
          </p:cNvPr>
          <p:cNvCxnSpPr>
            <a:cxnSpLocks/>
          </p:cNvCxnSpPr>
          <p:nvPr/>
        </p:nvCxnSpPr>
        <p:spPr>
          <a:xfrm flipH="1">
            <a:off x="19647705" y="6234483"/>
            <a:ext cx="2295524" cy="0"/>
          </a:xfrm>
          <a:prstGeom prst="straightConnector1">
            <a:avLst/>
          </a:prstGeom>
          <a:noFill/>
          <a:ln w="762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9" name="Slide Number Placeholder 8">
            <a:extLst>
              <a:ext uri="{FF2B5EF4-FFF2-40B4-BE49-F238E27FC236}">
                <a16:creationId xmlns:a16="http://schemas.microsoft.com/office/drawing/2014/main" id="{D9789CE9-3F54-FE18-CDC2-0F782A5C4640}"/>
              </a:ext>
            </a:extLst>
          </p:cNvPr>
          <p:cNvSpPr>
            <a:spLocks noGrp="1"/>
          </p:cNvSpPr>
          <p:nvPr>
            <p:ph type="sldNum" sz="quarter" idx="4"/>
          </p:nvPr>
        </p:nvSpPr>
        <p:spPr/>
        <p:txBody>
          <a:bodyPr/>
          <a:lstStyle/>
          <a:p>
            <a:fld id="{805B210C-388B-47E5-BBD3-DE389DC637BF}" type="slidenum">
              <a:rPr lang="en-US" smtClean="0"/>
              <a:pPr/>
              <a:t>8</a:t>
            </a:fld>
            <a:endParaRPr lang="en-US" sz="2000" dirty="0"/>
          </a:p>
        </p:txBody>
      </p:sp>
      <p:sp>
        <p:nvSpPr>
          <p:cNvPr id="12" name="TextBox 11">
            <a:extLst>
              <a:ext uri="{FF2B5EF4-FFF2-40B4-BE49-F238E27FC236}">
                <a16:creationId xmlns:a16="http://schemas.microsoft.com/office/drawing/2014/main" id="{53DCF209-4D6D-CD72-09C2-906441C89927}"/>
              </a:ext>
            </a:extLst>
          </p:cNvPr>
          <p:cNvSpPr txBox="1"/>
          <p:nvPr/>
        </p:nvSpPr>
        <p:spPr>
          <a:xfrm>
            <a:off x="19647705" y="5493446"/>
            <a:ext cx="2295524"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chemeClr val="accent5"/>
                </a:solidFill>
                <a:effectLst/>
                <a:uFillTx/>
                <a:latin typeface="Arial" panose="020B0604020202020204" pitchFamily="34" charset="0"/>
                <a:cs typeface="Arial" panose="020B0604020202020204" pitchFamily="34" charset="0"/>
                <a:sym typeface="Helvetica Light"/>
              </a:rPr>
              <a:t>Front</a:t>
            </a:r>
          </a:p>
          <a:p>
            <a:pPr marL="0" marR="0" indent="0" algn="ctr" defTabSz="825500" rtl="0" fontAlgn="auto" latinLnBrk="0" hangingPunct="0">
              <a:lnSpc>
                <a:spcPct val="100000"/>
              </a:lnSpc>
              <a:spcBef>
                <a:spcPts val="0"/>
              </a:spcBef>
              <a:spcAft>
                <a:spcPts val="0"/>
              </a:spcAft>
              <a:buClrTx/>
              <a:buSzTx/>
              <a:buFontTx/>
              <a:buNone/>
              <a:tabLst/>
            </a:pPr>
            <a:endParaRPr lang="en-US" sz="4800" dirty="0">
              <a:latin typeface="Arial" panose="020B0604020202020204" pitchFamily="34" charset="0"/>
              <a:cs typeface="Arial" panose="020B0604020202020204" pitchFamily="34" charset="0"/>
            </a:endParaRPr>
          </a:p>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4867B7"/>
                </a:solidFill>
                <a:effectLst/>
                <a:uFillTx/>
                <a:latin typeface="Arial" panose="020B0604020202020204" pitchFamily="34" charset="0"/>
                <a:cs typeface="Arial" panose="020B0604020202020204" pitchFamily="34" charset="0"/>
                <a:sym typeface="Helvetica Light"/>
              </a:rPr>
              <a:t>Side and Rear</a:t>
            </a:r>
          </a:p>
        </p:txBody>
      </p:sp>
      <p:sp>
        <p:nvSpPr>
          <p:cNvPr id="14" name="TextBox 13">
            <a:extLst>
              <a:ext uri="{FF2B5EF4-FFF2-40B4-BE49-F238E27FC236}">
                <a16:creationId xmlns:a16="http://schemas.microsoft.com/office/drawing/2014/main" id="{521D394E-4EC5-F72B-9075-68B8511B35D1}"/>
              </a:ext>
            </a:extLst>
          </p:cNvPr>
          <p:cNvSpPr txBox="1"/>
          <p:nvPr/>
        </p:nvSpPr>
        <p:spPr>
          <a:xfrm>
            <a:off x="2710891" y="7370377"/>
            <a:ext cx="2481072" cy="964367"/>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Dots</a:t>
            </a:r>
            <a:r>
              <a:rPr kumimoji="0" 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Probability of Hit</a:t>
            </a:r>
          </a:p>
          <a:p>
            <a:pPr marL="0" marR="0" indent="0" algn="ctr" defTabSz="825500" rtl="0" fontAlgn="auto" latinLnBrk="0" hangingPunct="0">
              <a:lnSpc>
                <a:spcPct val="100000"/>
              </a:lnSpc>
              <a:spcBef>
                <a:spcPts val="0"/>
              </a:spcBef>
              <a:spcAft>
                <a:spcPts val="0"/>
              </a:spcAft>
              <a:buClrTx/>
              <a:buSzTx/>
              <a:buFontTx/>
              <a:buNone/>
              <a:tabLst/>
            </a:pPr>
            <a:r>
              <a:rPr lang="en-US" sz="1400" b="1" dirty="0">
                <a:latin typeface="Arial" panose="020B0604020202020204" pitchFamily="34" charset="0"/>
                <a:cs typeface="Arial" panose="020B0604020202020204" pitchFamily="34" charset="0"/>
              </a:rPr>
              <a:t>Dashes</a:t>
            </a:r>
            <a:r>
              <a:rPr lang="en-US" sz="1400" dirty="0">
                <a:latin typeface="Arial" panose="020B0604020202020204" pitchFamily="34" charset="0"/>
                <a:cs typeface="Arial" panose="020B0604020202020204" pitchFamily="34" charset="0"/>
              </a:rPr>
              <a:t>: Probability of Penetration Given Hit</a:t>
            </a:r>
          </a:p>
          <a:p>
            <a:pPr marL="0" marR="0" indent="0" algn="ctr"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Solid</a:t>
            </a:r>
            <a:r>
              <a:rPr kumimoji="0" 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Combined Probabilities</a:t>
            </a:r>
          </a:p>
        </p:txBody>
      </p:sp>
    </p:spTree>
    <p:extLst>
      <p:ext uri="{BB962C8B-B14F-4D97-AF65-F5344CB8AC3E}">
        <p14:creationId xmlns:p14="http://schemas.microsoft.com/office/powerpoint/2010/main" val="832692480"/>
      </p:ext>
    </p:extLst>
  </p:cSld>
  <p:clrMapOvr>
    <a:masterClrMapping/>
  </p:clrMapOvr>
  <p:transition spd="med"/>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4FB5D-B89B-A3BD-155C-D79946A4B9A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BB8B8D3-CA13-E94E-5156-2134261F1D52}"/>
              </a:ext>
            </a:extLst>
          </p:cNvPr>
          <p:cNvPicPr>
            <a:picLocks noChangeAspect="1"/>
          </p:cNvPicPr>
          <p:nvPr/>
        </p:nvPicPr>
        <p:blipFill>
          <a:blip r:embed="rId2">
            <a:alphaModFix/>
            <a:extLst>
              <a:ext uri="{BEBA8EAE-BF5A-486C-A8C5-ECC9F3942E4B}">
                <a14:imgProps xmlns:a14="http://schemas.microsoft.com/office/drawing/2010/main">
                  <a14:imgLayer r:embed="rId3">
                    <a14:imgEffect>
                      <a14:backgroundRemoval t="3717" b="89963" l="9899" r="91515">
                        <a14:foregroundMark x1="11515" y1="49442" x2="11515" y2="49442"/>
                        <a14:foregroundMark x1="21616" y1="65428" x2="21616" y2="65428"/>
                        <a14:foregroundMark x1="23030" y1="60595" x2="25657" y2="42751"/>
                        <a14:foregroundMark x1="90505" y1="5576" x2="83030" y2="8922"/>
                        <a14:foregroundMark x1="83030" y1="8922" x2="73737" y2="18216"/>
                        <a14:foregroundMark x1="73737" y1="18216" x2="34747" y2="43866"/>
                        <a14:foregroundMark x1="29190" y1="43866" x2="28889" y2="43866"/>
                        <a14:foregroundMark x1="29557" y1="43866" x2="29275" y2="43866"/>
                        <a14:foregroundMark x1="33428" y1="43866" x2="32447" y2="43866"/>
                        <a14:foregroundMark x1="34747" y1="43866" x2="34501" y2="43866"/>
                        <a14:foregroundMark x1="26817" y1="46408" x2="24646" y2="49071"/>
                        <a14:foregroundMark x1="28889" y1="43866" x2="27162" y2="45985"/>
                        <a14:foregroundMark x1="24646" y1="49071" x2="22424" y2="62825"/>
                        <a14:foregroundMark x1="22424" y1="62825" x2="19192" y2="63569"/>
                        <a14:foregroundMark x1="19192" y1="63569" x2="11515" y2="49071"/>
                        <a14:foregroundMark x1="16118" y1="55212" x2="21616" y2="64684"/>
                        <a14:foregroundMark x1="12121" y1="48327" x2="13495" y2="50694"/>
                        <a14:foregroundMark x1="24116" y1="64109" x2="24848" y2="63941"/>
                        <a14:foregroundMark x1="21616" y1="64684" x2="24108" y2="64111"/>
                        <a14:foregroundMark x1="25068" y1="57999" x2="25455" y2="47584"/>
                        <a14:foregroundMark x1="24848" y1="63941" x2="25026" y2="59134"/>
                        <a14:foregroundMark x1="25455" y1="47584" x2="27273" y2="42007"/>
                        <a14:foregroundMark x1="29732" y1="41555" x2="33333" y2="40892"/>
                        <a14:foregroundMark x1="27694" y1="41930" x2="29713" y2="41558"/>
                        <a14:foregroundMark x1="27273" y1="42007" x2="27653" y2="41937"/>
                        <a14:foregroundMark x1="33333" y1="40892" x2="36768" y2="42379"/>
                        <a14:foregroundMark x1="36768" y1="42379" x2="41616" y2="41264"/>
                        <a14:foregroundMark x1="41616" y1="41264" x2="79596" y2="13755"/>
                        <a14:foregroundMark x1="79596" y1="13755" x2="64444" y2="27509"/>
                        <a14:foregroundMark x1="64444" y1="27509" x2="58990" y2="30112"/>
                        <a14:foregroundMark x1="58990" y1="30112" x2="72525" y2="15242"/>
                        <a14:foregroundMark x1="72525" y1="15242" x2="91515" y2="3717"/>
                        <a14:foregroundMark x1="91515" y1="3717" x2="76970" y2="17100"/>
                        <a14:backgroundMark x1="24646" y1="64684" x2="28687" y2="46840"/>
                        <a14:backgroundMark x1="28687" y1="46840" x2="32121" y2="44981"/>
                        <a14:backgroundMark x1="32121" y1="44981" x2="32323" y2="45725"/>
                        <a14:backgroundMark x1="23636" y1="65056" x2="25253" y2="57993"/>
                        <a14:backgroundMark x1="25253" y1="57993" x2="26667" y2="47212"/>
                        <a14:backgroundMark x1="14949" y1="49814" x2="12525" y2="46840"/>
                      </a14:backgroundRemoval>
                    </a14:imgEffect>
                  </a14:imgLayer>
                </a14:imgProps>
              </a:ext>
            </a:extLst>
          </a:blip>
          <a:stretch>
            <a:fillRect/>
          </a:stretch>
        </p:blipFill>
        <p:spPr>
          <a:xfrm>
            <a:off x="4684059" y="4038171"/>
            <a:ext cx="14955404" cy="8125760"/>
          </a:xfrm>
          <a:prstGeom prst="rect">
            <a:avLst/>
          </a:prstGeom>
        </p:spPr>
      </p:pic>
      <p:pic>
        <p:nvPicPr>
          <p:cNvPr id="6" name="Picture 5">
            <a:extLst>
              <a:ext uri="{FF2B5EF4-FFF2-40B4-BE49-F238E27FC236}">
                <a16:creationId xmlns:a16="http://schemas.microsoft.com/office/drawing/2014/main" id="{3103D2A8-D181-0CDE-3797-E879421597ED}"/>
              </a:ext>
            </a:extLst>
          </p:cNvPr>
          <p:cNvPicPr>
            <a:picLocks noChangeAspect="1"/>
          </p:cNvPicPr>
          <p:nvPr/>
        </p:nvPicPr>
        <p:blipFill>
          <a:blip r:embed="rId4">
            <a:alphaModFix/>
          </a:blip>
          <a:stretch>
            <a:fillRect/>
          </a:stretch>
        </p:blipFill>
        <p:spPr>
          <a:xfrm>
            <a:off x="4684059" y="4038171"/>
            <a:ext cx="14955404" cy="8130585"/>
          </a:xfrm>
          <a:prstGeom prst="rect">
            <a:avLst/>
          </a:prstGeom>
        </p:spPr>
      </p:pic>
      <p:sp>
        <p:nvSpPr>
          <p:cNvPr id="2" name="Text Placeholder 1">
            <a:extLst>
              <a:ext uri="{FF2B5EF4-FFF2-40B4-BE49-F238E27FC236}">
                <a16:creationId xmlns:a16="http://schemas.microsoft.com/office/drawing/2014/main" id="{8460F8DF-5F35-C0B1-8135-6B5A1B4226FB}"/>
              </a:ext>
            </a:extLst>
          </p:cNvPr>
          <p:cNvSpPr>
            <a:spLocks noGrp="1"/>
          </p:cNvSpPr>
          <p:nvPr>
            <p:ph type="body" sz="quarter" idx="10"/>
          </p:nvPr>
        </p:nvSpPr>
        <p:spPr>
          <a:xfrm>
            <a:off x="1981201" y="2479920"/>
            <a:ext cx="21957792" cy="10024745"/>
          </a:xfrm>
        </p:spPr>
        <p:txBody>
          <a:bodyPr lIns="0" tIns="0" rIns="0" bIns="0" anchor="t"/>
          <a:lstStyle/>
          <a:p>
            <a:r>
              <a:rPr lang="en-US" dirty="0">
                <a:latin typeface="Arial"/>
                <a:ea typeface="Roboto Light"/>
                <a:cs typeface="Arial"/>
              </a:rPr>
              <a:t>The final resulting graph, in purple, shows the probability of penetration in relation to the angle of the target vehicle relative to the firing vehicle. </a:t>
            </a:r>
          </a:p>
          <a:p>
            <a:endParaRPr lang="en-US" dirty="0"/>
          </a:p>
        </p:txBody>
      </p:sp>
      <p:sp>
        <p:nvSpPr>
          <p:cNvPr id="3" name="Text Placeholder 2">
            <a:extLst>
              <a:ext uri="{FF2B5EF4-FFF2-40B4-BE49-F238E27FC236}">
                <a16:creationId xmlns:a16="http://schemas.microsoft.com/office/drawing/2014/main" id="{E318A775-F907-382C-72C1-8B26A9C98EEA}"/>
              </a:ext>
            </a:extLst>
          </p:cNvPr>
          <p:cNvSpPr>
            <a:spLocks noGrp="1"/>
          </p:cNvSpPr>
          <p:nvPr>
            <p:ph type="body" sz="quarter" idx="11"/>
          </p:nvPr>
        </p:nvSpPr>
        <p:spPr/>
        <p:txBody>
          <a:bodyPr/>
          <a:lstStyle/>
          <a:p>
            <a:r>
              <a:rPr lang="en-US"/>
              <a:t>Direct Fire Model: Resulting Graphs</a:t>
            </a:r>
          </a:p>
        </p:txBody>
      </p:sp>
      <p:sp>
        <p:nvSpPr>
          <p:cNvPr id="8" name="TextBox 7">
            <a:extLst>
              <a:ext uri="{FF2B5EF4-FFF2-40B4-BE49-F238E27FC236}">
                <a16:creationId xmlns:a16="http://schemas.microsoft.com/office/drawing/2014/main" id="{440FBC70-BF0A-AA8C-96A0-C4F315542940}"/>
              </a:ext>
            </a:extLst>
          </p:cNvPr>
          <p:cNvSpPr txBox="1"/>
          <p:nvPr/>
        </p:nvSpPr>
        <p:spPr>
          <a:xfrm>
            <a:off x="-1165411" y="12318227"/>
            <a:ext cx="12192000" cy="13029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r>
              <a:rPr lang="en-US" sz="2800" baseline="0">
                <a:latin typeface="Arial"/>
              </a:rPr>
              <a:t>All numeric values shown are notional and for illustration only</a:t>
            </a:r>
            <a:r>
              <a:rPr sz="2800">
                <a:latin typeface="Arial"/>
                <a:ea typeface="Arial"/>
                <a:cs typeface="Arial"/>
              </a:rPr>
              <a:t>​</a:t>
            </a:r>
            <a:endParaRPr lang="en-US" sz="280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a:ln>
                <a:noFill/>
              </a:ln>
              <a:solidFill>
                <a:srgbClr val="000000"/>
              </a:solidFill>
              <a:effectLst/>
              <a:uFillTx/>
              <a:latin typeface="+mn-lt"/>
              <a:ea typeface="+mn-ea"/>
              <a:cs typeface="+mn-cs"/>
              <a:sym typeface="Helvetica Light"/>
            </a:endParaRPr>
          </a:p>
        </p:txBody>
      </p:sp>
      <p:sp>
        <p:nvSpPr>
          <p:cNvPr id="4" name="Slide Number Placeholder 3">
            <a:extLst>
              <a:ext uri="{FF2B5EF4-FFF2-40B4-BE49-F238E27FC236}">
                <a16:creationId xmlns:a16="http://schemas.microsoft.com/office/drawing/2014/main" id="{172605D3-39A3-FE70-BFB2-7AE2526750AC}"/>
              </a:ext>
            </a:extLst>
          </p:cNvPr>
          <p:cNvSpPr>
            <a:spLocks noGrp="1"/>
          </p:cNvSpPr>
          <p:nvPr>
            <p:ph type="sldNum" sz="quarter" idx="4"/>
          </p:nvPr>
        </p:nvSpPr>
        <p:spPr/>
        <p:txBody>
          <a:bodyPr/>
          <a:lstStyle/>
          <a:p>
            <a:fld id="{805B210C-388B-47E5-BBD3-DE389DC637BF}" type="slidenum">
              <a:rPr lang="en-US" smtClean="0"/>
              <a:pPr/>
              <a:t>9</a:t>
            </a:fld>
            <a:endParaRPr lang="en-US" sz="2000" dirty="0"/>
          </a:p>
        </p:txBody>
      </p:sp>
      <p:sp>
        <p:nvSpPr>
          <p:cNvPr id="9" name="Rectangle 8">
            <a:extLst>
              <a:ext uri="{FF2B5EF4-FFF2-40B4-BE49-F238E27FC236}">
                <a16:creationId xmlns:a16="http://schemas.microsoft.com/office/drawing/2014/main" id="{41242888-EA0B-4134-2B76-9FCB7BE779D7}"/>
              </a:ext>
            </a:extLst>
          </p:cNvPr>
          <p:cNvSpPr/>
          <p:nvPr/>
        </p:nvSpPr>
        <p:spPr>
          <a:xfrm>
            <a:off x="20641466" y="6122516"/>
            <a:ext cx="2295524" cy="4200522"/>
          </a:xfrm>
          <a:prstGeom prst="rect">
            <a:avLst/>
          </a:prstGeom>
          <a:noFill/>
          <a:ln w="762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10" name="Straight Arrow Connector 9">
            <a:extLst>
              <a:ext uri="{FF2B5EF4-FFF2-40B4-BE49-F238E27FC236}">
                <a16:creationId xmlns:a16="http://schemas.microsoft.com/office/drawing/2014/main" id="{ED0F305D-9DAE-34DA-54A5-09777C2FABE7}"/>
              </a:ext>
            </a:extLst>
          </p:cNvPr>
          <p:cNvCxnSpPr>
            <a:cxnSpLocks/>
          </p:cNvCxnSpPr>
          <p:nvPr/>
        </p:nvCxnSpPr>
        <p:spPr>
          <a:xfrm flipH="1">
            <a:off x="20641466" y="6122516"/>
            <a:ext cx="2295524" cy="0"/>
          </a:xfrm>
          <a:prstGeom prst="straightConnector1">
            <a:avLst/>
          </a:prstGeom>
          <a:noFill/>
          <a:ln w="762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11" name="TextBox 10">
            <a:extLst>
              <a:ext uri="{FF2B5EF4-FFF2-40B4-BE49-F238E27FC236}">
                <a16:creationId xmlns:a16="http://schemas.microsoft.com/office/drawing/2014/main" id="{BA772225-F495-9685-63E2-C972D8404119}"/>
              </a:ext>
            </a:extLst>
          </p:cNvPr>
          <p:cNvSpPr txBox="1"/>
          <p:nvPr/>
        </p:nvSpPr>
        <p:spPr>
          <a:xfrm>
            <a:off x="20641466" y="5381479"/>
            <a:ext cx="2295524"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chemeClr val="accent5"/>
                </a:solidFill>
                <a:effectLst/>
                <a:uFillTx/>
                <a:latin typeface="Arial" panose="020B0604020202020204" pitchFamily="34" charset="0"/>
                <a:cs typeface="Arial" panose="020B0604020202020204" pitchFamily="34" charset="0"/>
                <a:sym typeface="Helvetica Light"/>
              </a:rPr>
              <a:t>Front</a:t>
            </a:r>
          </a:p>
          <a:p>
            <a:pPr marL="0" marR="0" indent="0" algn="ctr" defTabSz="825500" rtl="0" fontAlgn="auto" latinLnBrk="0" hangingPunct="0">
              <a:lnSpc>
                <a:spcPct val="100000"/>
              </a:lnSpc>
              <a:spcBef>
                <a:spcPts val="0"/>
              </a:spcBef>
              <a:spcAft>
                <a:spcPts val="0"/>
              </a:spcAft>
              <a:buClrTx/>
              <a:buSzTx/>
              <a:buFontTx/>
              <a:buNone/>
              <a:tabLst/>
            </a:pPr>
            <a:endParaRPr lang="en-US" sz="4800" dirty="0">
              <a:latin typeface="Arial" panose="020B0604020202020204" pitchFamily="34" charset="0"/>
              <a:cs typeface="Arial" panose="020B0604020202020204" pitchFamily="34" charset="0"/>
            </a:endParaRPr>
          </a:p>
          <a:p>
            <a:pPr marL="0" marR="0" indent="0" algn="ctr"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4867B7"/>
                </a:solidFill>
                <a:effectLst/>
                <a:uFillTx/>
                <a:latin typeface="Arial" panose="020B0604020202020204" pitchFamily="34" charset="0"/>
                <a:cs typeface="Arial" panose="020B0604020202020204" pitchFamily="34" charset="0"/>
                <a:sym typeface="Helvetica Light"/>
              </a:rPr>
              <a:t>Side and Rear</a:t>
            </a:r>
          </a:p>
        </p:txBody>
      </p:sp>
      <p:pic>
        <p:nvPicPr>
          <p:cNvPr id="15" name="Picture 14">
            <a:extLst>
              <a:ext uri="{FF2B5EF4-FFF2-40B4-BE49-F238E27FC236}">
                <a16:creationId xmlns:a16="http://schemas.microsoft.com/office/drawing/2014/main" id="{D8495F38-C1C3-B3B6-121C-A38CBD966D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4060" y="4033345"/>
            <a:ext cx="15015882" cy="8156549"/>
          </a:xfrm>
          <a:prstGeom prst="rect">
            <a:avLst/>
          </a:prstGeom>
        </p:spPr>
      </p:pic>
      <p:sp>
        <p:nvSpPr>
          <p:cNvPr id="16" name="TextBox 15">
            <a:extLst>
              <a:ext uri="{FF2B5EF4-FFF2-40B4-BE49-F238E27FC236}">
                <a16:creationId xmlns:a16="http://schemas.microsoft.com/office/drawing/2014/main" id="{074776CE-8CFD-368D-3DB9-94130403A55A}"/>
              </a:ext>
            </a:extLst>
          </p:cNvPr>
          <p:cNvSpPr txBox="1"/>
          <p:nvPr/>
        </p:nvSpPr>
        <p:spPr>
          <a:xfrm>
            <a:off x="1870217" y="7241838"/>
            <a:ext cx="2481072" cy="964367"/>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Dots</a:t>
            </a:r>
            <a:r>
              <a:rPr kumimoji="0" 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Probability of Hit</a:t>
            </a:r>
          </a:p>
          <a:p>
            <a:pPr marL="0" marR="0" indent="0" algn="ctr" defTabSz="825500" rtl="0" fontAlgn="auto" latinLnBrk="0" hangingPunct="0">
              <a:lnSpc>
                <a:spcPct val="100000"/>
              </a:lnSpc>
              <a:spcBef>
                <a:spcPts val="0"/>
              </a:spcBef>
              <a:spcAft>
                <a:spcPts val="0"/>
              </a:spcAft>
              <a:buClrTx/>
              <a:buSzTx/>
              <a:buFontTx/>
              <a:buNone/>
              <a:tabLst/>
            </a:pPr>
            <a:r>
              <a:rPr lang="en-US" sz="1400" b="1" dirty="0">
                <a:latin typeface="Arial" panose="020B0604020202020204" pitchFamily="34" charset="0"/>
                <a:cs typeface="Arial" panose="020B0604020202020204" pitchFamily="34" charset="0"/>
              </a:rPr>
              <a:t>Dashes</a:t>
            </a:r>
            <a:r>
              <a:rPr lang="en-US" sz="1400" dirty="0">
                <a:latin typeface="Arial" panose="020B0604020202020204" pitchFamily="34" charset="0"/>
                <a:cs typeface="Arial" panose="020B0604020202020204" pitchFamily="34" charset="0"/>
              </a:rPr>
              <a:t>: Probability of Penetration Given Hit</a:t>
            </a:r>
          </a:p>
          <a:p>
            <a:pPr marL="0" marR="0" indent="0" algn="ctr"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Solid</a:t>
            </a:r>
            <a:r>
              <a:rPr kumimoji="0" lang="en-U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Combined Probabilities</a:t>
            </a:r>
          </a:p>
        </p:txBody>
      </p:sp>
    </p:spTree>
    <p:extLst>
      <p:ext uri="{BB962C8B-B14F-4D97-AF65-F5344CB8AC3E}">
        <p14:creationId xmlns:p14="http://schemas.microsoft.com/office/powerpoint/2010/main" val="1349134766"/>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0BC4EA-38D3-4AB3-A772-E9C427E988CE}">
  <ds:schemaRefs>
    <ds:schemaRef ds:uri="http://schemas.microsoft.com/office/2006/metadata/properties"/>
    <ds:schemaRef ds:uri="http://purl.org/dc/dcmitype/"/>
    <ds:schemaRef ds:uri="http://purl.org/dc/elements/1.1/"/>
    <ds:schemaRef ds:uri="http://www.w3.org/XML/1998/namespac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3d9dbfb1-1728-4da9-86fd-a0a59af3b79d"/>
    <ds:schemaRef ds:uri="http://schemas.microsoft.com/sharepoint/v3"/>
  </ds:schemaRefs>
</ds:datastoreItem>
</file>

<file path=customXml/itemProps2.xml><?xml version="1.0" encoding="utf-8"?>
<ds:datastoreItem xmlns:ds="http://schemas.openxmlformats.org/officeDocument/2006/customXml" ds:itemID="{B14B60FC-44B7-461D-BEF9-71519485FE88}"/>
</file>

<file path=customXml/itemProps3.xml><?xml version="1.0" encoding="utf-8"?>
<ds:datastoreItem xmlns:ds="http://schemas.openxmlformats.org/officeDocument/2006/customXml" ds:itemID="{85B47D03-23E7-4C88-841B-2F27E6791A60}">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4745</TotalTime>
  <Words>1445</Words>
  <Application>Microsoft Office PowerPoint</Application>
  <PresentationFormat>Custom</PresentationFormat>
  <Paragraphs>178</Paragraphs>
  <Slides>19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Helvetica Light</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8</cp:revision>
  <dcterms:modified xsi:type="dcterms:W3CDTF">2026-08-08T00:35:00Z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